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3"/>
  </p:notesMasterIdLst>
  <p:handoutMasterIdLst>
    <p:handoutMasterId r:id="rId24"/>
  </p:handoutMasterIdLst>
  <p:sldIdLst>
    <p:sldId id="349" r:id="rId2"/>
    <p:sldId id="367" r:id="rId3"/>
    <p:sldId id="369" r:id="rId4"/>
    <p:sldId id="370" r:id="rId5"/>
    <p:sldId id="371" r:id="rId6"/>
    <p:sldId id="372" r:id="rId7"/>
    <p:sldId id="373" r:id="rId8"/>
    <p:sldId id="374" r:id="rId9"/>
    <p:sldId id="375" r:id="rId10"/>
    <p:sldId id="376" r:id="rId11"/>
    <p:sldId id="377" r:id="rId12"/>
    <p:sldId id="378" r:id="rId13"/>
    <p:sldId id="379" r:id="rId14"/>
    <p:sldId id="380" r:id="rId15"/>
    <p:sldId id="381" r:id="rId16"/>
    <p:sldId id="382" r:id="rId17"/>
    <p:sldId id="383" r:id="rId18"/>
    <p:sldId id="384" r:id="rId19"/>
    <p:sldId id="385" r:id="rId20"/>
    <p:sldId id="386" r:id="rId21"/>
    <p:sldId id="368" r:id="rId2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0000"/>
    <a:srgbClr val="800000"/>
    <a:srgbClr val="640000"/>
    <a:srgbClr val="990000"/>
    <a:srgbClr val="66FFFF"/>
    <a:srgbClr val="760000"/>
    <a:srgbClr val="B40000"/>
    <a:srgbClr val="FFCC99"/>
    <a:srgbClr val="CC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05" autoAdjust="0"/>
    <p:restoredTop sz="94685" autoAdjust="0"/>
  </p:normalViewPr>
  <p:slideViewPr>
    <p:cSldViewPr>
      <p:cViewPr varScale="1">
        <p:scale>
          <a:sx n="74" d="100"/>
          <a:sy n="74" d="100"/>
        </p:scale>
        <p:origin x="-43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1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4738"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244739" name="Rectangle 3"/>
          <p:cNvSpPr>
            <a:spLocks noGrp="1" noChangeArrowheads="1"/>
          </p:cNvSpPr>
          <p:nvPr>
            <p:ph type="dt" sz="quarter"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244740" name="Rectangle 4"/>
          <p:cNvSpPr>
            <a:spLocks noGrp="1" noChangeArrowheads="1"/>
          </p:cNvSpPr>
          <p:nvPr>
            <p:ph type="ftr" sz="quarter" idx="2"/>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244741" name="Rectangle 5"/>
          <p:cNvSpPr>
            <a:spLocks noGrp="1" noChangeArrowheads="1"/>
          </p:cNvSpPr>
          <p:nvPr>
            <p:ph type="sldNum" sz="quarter" idx="3"/>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38FCE7F-B8B6-45C9-A77C-36F1D074DE06}" type="slidenum">
              <a:rPr lang="en-US"/>
              <a:pPr>
                <a:defRPr/>
              </a:pPr>
              <a:t>‹#›</a:t>
            </a:fld>
            <a:endParaRPr lang="en-US"/>
          </a:p>
        </p:txBody>
      </p:sp>
    </p:spTree>
    <p:extLst>
      <p:ext uri="{BB962C8B-B14F-4D97-AF65-F5344CB8AC3E}">
        <p14:creationId xmlns="" xmlns:p14="http://schemas.microsoft.com/office/powerpoint/2010/main" val="150379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17" tIns="45708" rIns="91417" bIns="45708" numCol="1" anchor="t" anchorCtr="0" compatLnSpc="1">
            <a:prstTxWarp prst="textNoShape">
              <a:avLst/>
            </a:prstTxWarp>
          </a:bodyPr>
          <a:lstStyle>
            <a:lvl1pPr eaLnBrk="1" hangingPunct="1">
              <a:defRPr sz="1200" smtClean="0"/>
            </a:lvl1pPr>
          </a:lstStyle>
          <a:p>
            <a:pPr>
              <a:defRPr/>
            </a:pPr>
            <a:endParaRPr lang="en-US"/>
          </a:p>
        </p:txBody>
      </p:sp>
      <p:sp>
        <p:nvSpPr>
          <p:cNvPr id="58371"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1417" tIns="45708" rIns="91417" bIns="45708" numCol="1" anchor="t" anchorCtr="0" compatLnSpc="1">
            <a:prstTxWarp prst="textNoShape">
              <a:avLst/>
            </a:prstTxWarp>
          </a:bodyPr>
          <a:lstStyle>
            <a:lvl1pPr algn="r" eaLnBrk="1" hangingPunct="1">
              <a:defRPr sz="1200" smtClean="0"/>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701040" y="4416426"/>
            <a:ext cx="5608320" cy="4183063"/>
          </a:xfrm>
          <a:prstGeom prst="rect">
            <a:avLst/>
          </a:prstGeom>
          <a:noFill/>
          <a:ln w="9525">
            <a:noFill/>
            <a:miter lim="800000"/>
            <a:headEnd/>
            <a:tailEnd/>
          </a:ln>
          <a:effectLst/>
        </p:spPr>
        <p:txBody>
          <a:bodyPr vert="horz" wrap="square" lIns="91417" tIns="45708" rIns="91417" bIns="4570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8374"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1417" tIns="45708" rIns="91417" bIns="45708" numCol="1" anchor="b" anchorCtr="0" compatLnSpc="1">
            <a:prstTxWarp prst="textNoShape">
              <a:avLst/>
            </a:prstTxWarp>
          </a:bodyPr>
          <a:lstStyle>
            <a:lvl1pPr eaLnBrk="1" hangingPunct="1">
              <a:defRPr sz="1200" smtClean="0"/>
            </a:lvl1pPr>
          </a:lstStyle>
          <a:p>
            <a:pPr>
              <a:defRPr/>
            </a:pPr>
            <a:endParaRPr lang="en-US"/>
          </a:p>
        </p:txBody>
      </p:sp>
      <p:sp>
        <p:nvSpPr>
          <p:cNvPr id="58375"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1417" tIns="45708" rIns="91417" bIns="45708" numCol="1" anchor="b" anchorCtr="0" compatLnSpc="1">
            <a:prstTxWarp prst="textNoShape">
              <a:avLst/>
            </a:prstTxWarp>
          </a:bodyPr>
          <a:lstStyle>
            <a:lvl1pPr algn="r" eaLnBrk="1" hangingPunct="1">
              <a:defRPr sz="1200" smtClean="0"/>
            </a:lvl1pPr>
          </a:lstStyle>
          <a:p>
            <a:pPr>
              <a:defRPr/>
            </a:pPr>
            <a:fld id="{3BF7963C-4EA5-4FED-8F33-CD4044C592BF}" type="slidenum">
              <a:rPr lang="en-US"/>
              <a:pPr>
                <a:defRPr/>
              </a:pPr>
              <a:t>‹#›</a:t>
            </a:fld>
            <a:endParaRPr lang="en-US"/>
          </a:p>
        </p:txBody>
      </p:sp>
    </p:spTree>
    <p:extLst>
      <p:ext uri="{BB962C8B-B14F-4D97-AF65-F5344CB8AC3E}">
        <p14:creationId xmlns="" xmlns:p14="http://schemas.microsoft.com/office/powerpoint/2010/main" val="30632731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rgbClr val="800000"/>
            </a:solidFill>
            <a:ln w="9525">
              <a:noFill/>
              <a:miter lim="800000"/>
              <a:headEnd/>
              <a:tailEnd/>
            </a:ln>
            <a:effectLst/>
          </p:spPr>
          <p:txBody>
            <a:bodyPr wrap="none" anchor="ctr"/>
            <a:lstStyle/>
            <a:p>
              <a:pPr algn="ctr" eaLnBrk="1" hangingPunct="1">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rgbClr val="000000"/>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rgbClr val="000000"/>
            </a:solidFill>
            <a:ln w="9525">
              <a:noFill/>
              <a:miter lim="800000"/>
              <a:headEnd/>
              <a:tailEnd/>
            </a:ln>
            <a:effectLst/>
          </p:spPr>
          <p:txBody>
            <a:bodyPr wrap="none" anchor="ctr"/>
            <a:lstStyle/>
            <a:p>
              <a:pPr>
                <a:defRPr/>
              </a:pPr>
              <a:endParaRPr lang="en-US"/>
            </a:p>
          </p:txBody>
        </p:sp>
      </p:grpSp>
      <p:pic>
        <p:nvPicPr>
          <p:cNvPr id="10" name="Picture 13" descr="MSU_Inst_horiz"/>
          <p:cNvPicPr>
            <a:picLocks noChangeAspect="1" noChangeArrowheads="1"/>
          </p:cNvPicPr>
          <p:nvPr userDrawn="1"/>
        </p:nvPicPr>
        <p:blipFill>
          <a:blip r:embed="rId2" cstate="print"/>
          <a:srcRect/>
          <a:stretch>
            <a:fillRect/>
          </a:stretch>
        </p:blipFill>
        <p:spPr bwMode="auto">
          <a:xfrm>
            <a:off x="4648200" y="76200"/>
            <a:ext cx="4419600" cy="879475"/>
          </a:xfrm>
          <a:prstGeom prst="rect">
            <a:avLst/>
          </a:prstGeom>
          <a:noFill/>
          <a:ln w="9525">
            <a:noFill/>
            <a:miter lim="800000"/>
            <a:headEnd/>
            <a:tailEnd/>
          </a:ln>
        </p:spPr>
      </p:pic>
      <p:grpSp>
        <p:nvGrpSpPr>
          <p:cNvPr id="11" name="Group 23"/>
          <p:cNvGrpSpPr>
            <a:grpSpLocks/>
          </p:cNvGrpSpPr>
          <p:nvPr userDrawn="1"/>
        </p:nvGrpSpPr>
        <p:grpSpPr bwMode="auto">
          <a:xfrm>
            <a:off x="5638800" y="6172200"/>
            <a:ext cx="2438400" cy="76200"/>
            <a:chOff x="2288" y="3080"/>
            <a:chExt cx="3072" cy="201"/>
          </a:xfrm>
        </p:grpSpPr>
        <p:sp>
          <p:nvSpPr>
            <p:cNvPr id="12" name="AutoShape 24"/>
            <p:cNvSpPr>
              <a:spLocks noChangeArrowheads="1"/>
            </p:cNvSpPr>
            <p:nvPr/>
          </p:nvSpPr>
          <p:spPr bwMode="auto">
            <a:xfrm flipH="1">
              <a:off x="2288" y="3080"/>
              <a:ext cx="2914" cy="201"/>
            </a:xfrm>
            <a:prstGeom prst="roundRect">
              <a:avLst>
                <a:gd name="adj" fmla="val 0"/>
              </a:avLst>
            </a:prstGeom>
            <a:solidFill>
              <a:srgbClr val="000000"/>
            </a:solidFill>
            <a:ln w="9525">
              <a:noFill/>
              <a:round/>
              <a:headEnd/>
              <a:tailEnd/>
            </a:ln>
            <a:effectLst/>
          </p:spPr>
          <p:txBody>
            <a:bodyPr wrap="none" anchor="ctr"/>
            <a:lstStyle/>
            <a:p>
              <a:pPr>
                <a:defRPr/>
              </a:pPr>
              <a:endParaRPr lang="en-US"/>
            </a:p>
          </p:txBody>
        </p:sp>
        <p:sp>
          <p:nvSpPr>
            <p:cNvPr id="13" name="AutoShape 25"/>
            <p:cNvSpPr>
              <a:spLocks noChangeArrowheads="1"/>
            </p:cNvSpPr>
            <p:nvPr/>
          </p:nvSpPr>
          <p:spPr bwMode="auto">
            <a:xfrm>
              <a:off x="5196" y="3080"/>
              <a:ext cx="164" cy="201"/>
            </a:xfrm>
            <a:prstGeom prst="flowChartDelay">
              <a:avLst/>
            </a:prstGeom>
            <a:solidFill>
              <a:srgbClr val="000000"/>
            </a:solidFill>
            <a:ln w="9525">
              <a:noFill/>
              <a:miter lim="800000"/>
              <a:headEnd/>
              <a:tailEnd/>
            </a:ln>
            <a:effectLst/>
          </p:spPr>
          <p:txBody>
            <a:bodyPr wrap="none" anchor="ctr"/>
            <a:lstStyle/>
            <a:p>
              <a:pPr>
                <a:defRPr/>
              </a:pPr>
              <a:endParaRPr lang="en-US"/>
            </a:p>
          </p:txBody>
        </p:sp>
      </p:grpSp>
      <p:sp>
        <p:nvSpPr>
          <p:cNvPr id="14" name="Line 26"/>
          <p:cNvSpPr>
            <a:spLocks noChangeShapeType="1"/>
          </p:cNvSpPr>
          <p:nvPr userDrawn="1"/>
        </p:nvSpPr>
        <p:spPr bwMode="auto">
          <a:xfrm flipV="1">
            <a:off x="0" y="0"/>
            <a:ext cx="0" cy="6858000"/>
          </a:xfrm>
          <a:prstGeom prst="line">
            <a:avLst/>
          </a:prstGeom>
          <a:noFill/>
          <a:ln w="25400">
            <a:solidFill>
              <a:srgbClr val="000000"/>
            </a:solidFill>
            <a:round/>
            <a:headEnd/>
            <a:tailEnd/>
          </a:ln>
          <a:effectLst/>
        </p:spPr>
        <p:txBody>
          <a:bodyPr/>
          <a:lstStyle/>
          <a:p>
            <a:pPr>
              <a:defRPr/>
            </a:pPr>
            <a:endParaRPr lang="en-US"/>
          </a:p>
        </p:txBody>
      </p:sp>
      <p:sp>
        <p:nvSpPr>
          <p:cNvPr id="15" name="Line 27"/>
          <p:cNvSpPr>
            <a:spLocks noChangeShapeType="1"/>
          </p:cNvSpPr>
          <p:nvPr userDrawn="1"/>
        </p:nvSpPr>
        <p:spPr bwMode="auto">
          <a:xfrm flipH="1" flipV="1">
            <a:off x="0" y="0"/>
            <a:ext cx="9144000" cy="0"/>
          </a:xfrm>
          <a:prstGeom prst="line">
            <a:avLst/>
          </a:prstGeom>
          <a:noFill/>
          <a:ln w="25400">
            <a:solidFill>
              <a:srgbClr val="000000"/>
            </a:solidFill>
            <a:round/>
            <a:headEnd/>
            <a:tailEnd/>
          </a:ln>
          <a:effectLst/>
        </p:spPr>
        <p:txBody>
          <a:bodyPr/>
          <a:lstStyle/>
          <a:p>
            <a:pPr>
              <a:defRPr/>
            </a:pPr>
            <a:endParaRPr lang="en-US"/>
          </a:p>
        </p:txBody>
      </p:sp>
      <p:sp>
        <p:nvSpPr>
          <p:cNvPr id="16" name="Line 28"/>
          <p:cNvSpPr>
            <a:spLocks noChangeShapeType="1"/>
          </p:cNvSpPr>
          <p:nvPr userDrawn="1"/>
        </p:nvSpPr>
        <p:spPr bwMode="auto">
          <a:xfrm flipV="1">
            <a:off x="9144000" y="0"/>
            <a:ext cx="0" cy="6858000"/>
          </a:xfrm>
          <a:prstGeom prst="line">
            <a:avLst/>
          </a:prstGeom>
          <a:noFill/>
          <a:ln w="25400">
            <a:solidFill>
              <a:srgbClr val="000000"/>
            </a:solidFill>
            <a:round/>
            <a:headEnd/>
            <a:tailEnd/>
          </a:ln>
          <a:effectLst/>
        </p:spPr>
        <p:txBody>
          <a:bodyPr/>
          <a:lstStyle/>
          <a:p>
            <a:pPr>
              <a:defRPr/>
            </a:pPr>
            <a:endParaRPr lang="en-US"/>
          </a:p>
        </p:txBody>
      </p:sp>
      <p:sp>
        <p:nvSpPr>
          <p:cNvPr id="17" name="Line 29"/>
          <p:cNvSpPr>
            <a:spLocks noChangeShapeType="1"/>
          </p:cNvSpPr>
          <p:nvPr userDrawn="1"/>
        </p:nvSpPr>
        <p:spPr bwMode="auto">
          <a:xfrm flipH="1" flipV="1">
            <a:off x="0" y="6858000"/>
            <a:ext cx="9144000" cy="0"/>
          </a:xfrm>
          <a:prstGeom prst="line">
            <a:avLst/>
          </a:prstGeom>
          <a:noFill/>
          <a:ln w="25400">
            <a:solidFill>
              <a:srgbClr val="000000"/>
            </a:solidFill>
            <a:round/>
            <a:headEnd/>
            <a:tailEnd/>
          </a:ln>
          <a:effectLst/>
        </p:spPr>
        <p:txBody>
          <a:bodyPr/>
          <a:lstStyle/>
          <a:p>
            <a:pPr>
              <a:defRPr/>
            </a:pPr>
            <a:endParaRPr lang="en-US"/>
          </a:p>
        </p:txBody>
      </p:sp>
      <p:sp>
        <p:nvSpPr>
          <p:cNvPr id="12296" name="Rectangle 8"/>
          <p:cNvSpPr>
            <a:spLocks noGrp="1" noChangeArrowheads="1"/>
          </p:cNvSpPr>
          <p:nvPr>
            <p:ph type="subTitle" idx="1"/>
          </p:nvPr>
        </p:nvSpPr>
        <p:spPr>
          <a:xfrm>
            <a:off x="4673600" y="3200400"/>
            <a:ext cx="4013200" cy="1600200"/>
          </a:xfrm>
        </p:spPr>
        <p:txBody>
          <a:bodyPr anchor="b"/>
          <a:lstStyle>
            <a:lvl1pPr marL="0" indent="0" algn="ctr">
              <a:buFont typeface="Wingdings" pitchFamily="2" charset="2"/>
              <a:buNone/>
              <a:defRPr>
                <a:solidFill>
                  <a:srgbClr val="800000"/>
                </a:solidFill>
              </a:defRPr>
            </a:lvl1pPr>
          </a:lstStyle>
          <a:p>
            <a:r>
              <a:rPr lang="en-US"/>
              <a:t>Click to edit Master subtitle style</a:t>
            </a:r>
          </a:p>
        </p:txBody>
      </p:sp>
      <p:sp>
        <p:nvSpPr>
          <p:cNvPr id="1230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sz="5400"/>
            </a:lvl1pPr>
          </a:lstStyle>
          <a:p>
            <a:r>
              <a:rPr lang="en-US"/>
              <a:t>Click to edit Master title style</a:t>
            </a:r>
          </a:p>
        </p:txBody>
      </p:sp>
      <p:sp>
        <p:nvSpPr>
          <p:cNvPr id="18" name="Rectangle 9"/>
          <p:cNvSpPr>
            <a:spLocks noGrp="1" noChangeArrowheads="1"/>
          </p:cNvSpPr>
          <p:nvPr>
            <p:ph type="dt" sz="quarter" idx="10"/>
          </p:nvPr>
        </p:nvSpPr>
        <p:spPr/>
        <p:txBody>
          <a:bodyPr/>
          <a:lstStyle>
            <a:lvl1pPr>
              <a:defRPr smtClean="0"/>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Office of the Controller and Treasurer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Office of the Controller and Treasurer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Office of the Controller and Treasurer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Office of the Controller and Treasurer</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Office of the Controller and Treasurer</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Office of the Controller and Treasurer</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Office of the Controller and Treasurer</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Office of the Controller and Treasurer</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Office of the Controller and Treasurer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Office of the Controller and Treasurer</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0" y="0"/>
            <a:ext cx="228600" cy="6858000"/>
          </a:xfrm>
          <a:prstGeom prst="rect">
            <a:avLst/>
          </a:prstGeom>
          <a:solidFill>
            <a:srgbClr val="800000"/>
          </a:solidFill>
          <a:ln w="9525">
            <a:noFill/>
            <a:miter lim="800000"/>
            <a:headEnd/>
            <a:tailEnd/>
          </a:ln>
          <a:effectLst/>
        </p:spPr>
        <p:txBody>
          <a:bodyPr wrap="none" anchor="ctr"/>
          <a:lstStyle/>
          <a:p>
            <a:pPr>
              <a:defRPr/>
            </a:pPr>
            <a:endParaRPr lang="en-US"/>
          </a:p>
        </p:txBody>
      </p:sp>
      <p:sp>
        <p:nvSpPr>
          <p:cNvPr id="11269" name="Freeform 5"/>
          <p:cNvSpPr>
            <a:spLocks/>
          </p:cNvSpPr>
          <p:nvPr/>
        </p:nvSpPr>
        <p:spPr bwMode="auto">
          <a:xfrm>
            <a:off x="0" y="0"/>
            <a:ext cx="2057400" cy="381000"/>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rgbClr val="800000"/>
          </a:solidFill>
          <a:ln w="9525" cap="flat" cmpd="sng">
            <a:noFill/>
            <a:prstDash val="solid"/>
            <a:miter lim="800000"/>
            <a:headEnd type="none" w="med" len="med"/>
            <a:tailEnd type="none" w="med" len="med"/>
          </a:ln>
          <a:effectLst/>
        </p:spPr>
        <p:txBody>
          <a:bodyPr wrap="none"/>
          <a:lstStyle/>
          <a:p>
            <a:pPr>
              <a:defRPr/>
            </a:pPr>
            <a:endParaRPr lang="en-US"/>
          </a:p>
        </p:txBody>
      </p:sp>
      <p:sp>
        <p:nvSpPr>
          <p:cNvPr id="11271" name="AutoShape 7"/>
          <p:cNvSpPr>
            <a:spLocks noChangeArrowheads="1"/>
          </p:cNvSpPr>
          <p:nvPr/>
        </p:nvSpPr>
        <p:spPr bwMode="auto">
          <a:xfrm>
            <a:off x="457200" y="2043113"/>
            <a:ext cx="7010400" cy="165100"/>
          </a:xfrm>
          <a:prstGeom prst="roundRect">
            <a:avLst>
              <a:gd name="adj" fmla="val 0"/>
            </a:avLst>
          </a:prstGeom>
          <a:solidFill>
            <a:srgbClr val="000000"/>
          </a:solidFill>
          <a:ln w="9525">
            <a:noFill/>
            <a:round/>
            <a:headEnd/>
            <a:tailEnd/>
          </a:ln>
          <a:effectLst/>
        </p:spPr>
        <p:txBody>
          <a:bodyPr wrap="none" anchor="ctr"/>
          <a:lstStyle/>
          <a:p>
            <a:pPr>
              <a:defRPr/>
            </a:pPr>
            <a:endParaRPr lang="en-US"/>
          </a:p>
        </p:txBody>
      </p:sp>
      <p:sp>
        <p:nvSpPr>
          <p:cNvPr id="11272" name="AutoShape 8"/>
          <p:cNvSpPr>
            <a:spLocks noChangeArrowheads="1"/>
          </p:cNvSpPr>
          <p:nvPr/>
        </p:nvSpPr>
        <p:spPr bwMode="auto">
          <a:xfrm flipH="1">
            <a:off x="76200" y="2043113"/>
            <a:ext cx="393700" cy="166687"/>
          </a:xfrm>
          <a:prstGeom prst="flowChartDelay">
            <a:avLst/>
          </a:prstGeom>
          <a:solidFill>
            <a:srgbClr val="000000"/>
          </a:solidFill>
          <a:ln w="9525">
            <a:noFill/>
            <a:miter lim="800000"/>
            <a:headEnd/>
            <a:tailEnd/>
          </a:ln>
          <a:effectLst/>
        </p:spPr>
        <p:txBody>
          <a:bodyPr wrap="none" anchor="ctr"/>
          <a:lstStyle/>
          <a:p>
            <a:pPr>
              <a:defRPr/>
            </a:pPr>
            <a:endParaRPr lang="en-US"/>
          </a:p>
        </p:txBody>
      </p:sp>
      <p:sp>
        <p:nvSpPr>
          <p:cNvPr id="1030"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1"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1"/>
            <a:r>
              <a:rPr lang="en-US" smtClean="0"/>
              <a:t>Third level</a:t>
            </a:r>
          </a:p>
          <a:p>
            <a:pPr lvl="2"/>
            <a:r>
              <a:rPr lang="en-US" smtClean="0"/>
              <a:t>Fourth level</a:t>
            </a:r>
          </a:p>
          <a:p>
            <a:pPr lvl="3"/>
            <a:r>
              <a:rPr lang="en-US" smtClean="0"/>
              <a:t>Fifth level</a:t>
            </a:r>
          </a:p>
        </p:txBody>
      </p:sp>
      <p:sp>
        <p:nvSpPr>
          <p:cNvPr id="1127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solidFill>
                  <a:srgbClr val="000000"/>
                </a:solidFill>
              </a:defRPr>
            </a:lvl1pPr>
          </a:lstStyle>
          <a:p>
            <a:pPr>
              <a:defRPr/>
            </a:pPr>
            <a:endParaRPr lang="en-US"/>
          </a:p>
        </p:txBody>
      </p:sp>
      <p:sp>
        <p:nvSpPr>
          <p:cNvPr id="1127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000" i="1" smtClean="0">
                <a:solidFill>
                  <a:srgbClr val="800000"/>
                </a:solidFill>
              </a:defRPr>
            </a:lvl1pPr>
          </a:lstStyle>
          <a:p>
            <a:pPr>
              <a:defRPr/>
            </a:pPr>
            <a:r>
              <a:rPr lang="en-US"/>
              <a:t>Office of the Controller and Treasurer</a:t>
            </a:r>
          </a:p>
        </p:txBody>
      </p:sp>
      <p:pic>
        <p:nvPicPr>
          <p:cNvPr id="1034" name="Picture 14" descr="MSU_Inst_horiz"/>
          <p:cNvPicPr>
            <a:picLocks noChangeAspect="1" noChangeArrowheads="1"/>
          </p:cNvPicPr>
          <p:nvPr userDrawn="1"/>
        </p:nvPicPr>
        <p:blipFill>
          <a:blip r:embed="rId13" cstate="print"/>
          <a:srcRect/>
          <a:stretch>
            <a:fillRect/>
          </a:stretch>
        </p:blipFill>
        <p:spPr bwMode="auto">
          <a:xfrm>
            <a:off x="4648200" y="34925"/>
            <a:ext cx="4419600" cy="879475"/>
          </a:xfrm>
          <a:prstGeom prst="rect">
            <a:avLst/>
          </a:prstGeom>
          <a:noFill/>
          <a:ln w="9525">
            <a:noFill/>
            <a:miter lim="800000"/>
            <a:headEnd/>
            <a:tailEnd/>
          </a:ln>
        </p:spPr>
      </p:pic>
      <p:sp>
        <p:nvSpPr>
          <p:cNvPr id="11283" name="Line 19"/>
          <p:cNvSpPr>
            <a:spLocks noChangeShapeType="1"/>
          </p:cNvSpPr>
          <p:nvPr userDrawn="1"/>
        </p:nvSpPr>
        <p:spPr bwMode="auto">
          <a:xfrm flipV="1">
            <a:off x="0" y="0"/>
            <a:ext cx="0" cy="6858000"/>
          </a:xfrm>
          <a:prstGeom prst="line">
            <a:avLst/>
          </a:prstGeom>
          <a:noFill/>
          <a:ln w="25400">
            <a:solidFill>
              <a:srgbClr val="000000"/>
            </a:solidFill>
            <a:round/>
            <a:headEnd/>
            <a:tailEnd/>
          </a:ln>
          <a:effectLst/>
        </p:spPr>
        <p:txBody>
          <a:bodyPr/>
          <a:lstStyle/>
          <a:p>
            <a:pPr>
              <a:defRPr/>
            </a:pPr>
            <a:endParaRPr lang="en-US"/>
          </a:p>
        </p:txBody>
      </p:sp>
      <p:sp>
        <p:nvSpPr>
          <p:cNvPr id="11291" name="Line 27"/>
          <p:cNvSpPr>
            <a:spLocks noChangeShapeType="1"/>
          </p:cNvSpPr>
          <p:nvPr userDrawn="1"/>
        </p:nvSpPr>
        <p:spPr bwMode="auto">
          <a:xfrm flipV="1">
            <a:off x="9144000" y="0"/>
            <a:ext cx="0" cy="6858000"/>
          </a:xfrm>
          <a:prstGeom prst="line">
            <a:avLst/>
          </a:prstGeom>
          <a:noFill/>
          <a:ln w="25400">
            <a:solidFill>
              <a:srgbClr val="000000"/>
            </a:solidFill>
            <a:round/>
            <a:headEnd/>
            <a:tailEnd/>
          </a:ln>
          <a:effectLst/>
        </p:spPr>
        <p:txBody>
          <a:bodyPr/>
          <a:lstStyle/>
          <a:p>
            <a:pPr>
              <a:defRPr/>
            </a:pPr>
            <a:endParaRPr lang="en-US"/>
          </a:p>
        </p:txBody>
      </p:sp>
      <p:sp>
        <p:nvSpPr>
          <p:cNvPr id="11292" name="Line 28"/>
          <p:cNvSpPr>
            <a:spLocks noChangeShapeType="1"/>
          </p:cNvSpPr>
          <p:nvPr userDrawn="1"/>
        </p:nvSpPr>
        <p:spPr bwMode="auto">
          <a:xfrm flipH="1" flipV="1">
            <a:off x="0" y="6858000"/>
            <a:ext cx="9144000" cy="0"/>
          </a:xfrm>
          <a:prstGeom prst="line">
            <a:avLst/>
          </a:prstGeom>
          <a:noFill/>
          <a:ln w="25400">
            <a:solidFill>
              <a:srgbClr val="000000"/>
            </a:solidFill>
            <a:round/>
            <a:headEnd/>
            <a:tailEnd/>
          </a:ln>
          <a:effectLst/>
        </p:spPr>
        <p:txBody>
          <a:bodyPr/>
          <a:lstStyle/>
          <a:p>
            <a:pPr>
              <a:defRPr/>
            </a:pPr>
            <a:endParaRPr lang="en-US"/>
          </a:p>
        </p:txBody>
      </p:sp>
      <p:sp>
        <p:nvSpPr>
          <p:cNvPr id="11293" name="Line 29"/>
          <p:cNvSpPr>
            <a:spLocks noChangeShapeType="1"/>
          </p:cNvSpPr>
          <p:nvPr userDrawn="1"/>
        </p:nvSpPr>
        <p:spPr bwMode="auto">
          <a:xfrm flipH="1" flipV="1">
            <a:off x="0" y="0"/>
            <a:ext cx="9144000" cy="0"/>
          </a:xfrm>
          <a:prstGeom prst="line">
            <a:avLst/>
          </a:prstGeom>
          <a:noFill/>
          <a:ln w="25400">
            <a:solidFill>
              <a:srgbClr val="000000"/>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3600">
          <a:solidFill>
            <a:srgbClr val="000000"/>
          </a:solidFill>
          <a:latin typeface="+mj-lt"/>
          <a:ea typeface="+mj-ea"/>
          <a:cs typeface="+mj-cs"/>
        </a:defRPr>
      </a:lvl1pPr>
      <a:lvl2pPr algn="l" rtl="0" eaLnBrk="0" fontAlgn="base" hangingPunct="0">
        <a:lnSpc>
          <a:spcPct val="90000"/>
        </a:lnSpc>
        <a:spcBef>
          <a:spcPct val="0"/>
        </a:spcBef>
        <a:spcAft>
          <a:spcPct val="0"/>
        </a:spcAft>
        <a:defRPr sz="3600">
          <a:solidFill>
            <a:srgbClr val="000000"/>
          </a:solidFill>
          <a:latin typeface="Times New Roman" pitchFamily="18" charset="0"/>
        </a:defRPr>
      </a:lvl2pPr>
      <a:lvl3pPr algn="l" rtl="0" eaLnBrk="0" fontAlgn="base" hangingPunct="0">
        <a:lnSpc>
          <a:spcPct val="90000"/>
        </a:lnSpc>
        <a:spcBef>
          <a:spcPct val="0"/>
        </a:spcBef>
        <a:spcAft>
          <a:spcPct val="0"/>
        </a:spcAft>
        <a:defRPr sz="3600">
          <a:solidFill>
            <a:srgbClr val="000000"/>
          </a:solidFill>
          <a:latin typeface="Times New Roman" pitchFamily="18" charset="0"/>
        </a:defRPr>
      </a:lvl3pPr>
      <a:lvl4pPr algn="l" rtl="0" eaLnBrk="0" fontAlgn="base" hangingPunct="0">
        <a:lnSpc>
          <a:spcPct val="90000"/>
        </a:lnSpc>
        <a:spcBef>
          <a:spcPct val="0"/>
        </a:spcBef>
        <a:spcAft>
          <a:spcPct val="0"/>
        </a:spcAft>
        <a:defRPr sz="3600">
          <a:solidFill>
            <a:srgbClr val="000000"/>
          </a:solidFill>
          <a:latin typeface="Times New Roman" pitchFamily="18" charset="0"/>
        </a:defRPr>
      </a:lvl4pPr>
      <a:lvl5pPr algn="l" rtl="0" eaLnBrk="0" fontAlgn="base" hangingPunct="0">
        <a:lnSpc>
          <a:spcPct val="90000"/>
        </a:lnSpc>
        <a:spcBef>
          <a:spcPct val="0"/>
        </a:spcBef>
        <a:spcAft>
          <a:spcPct val="0"/>
        </a:spcAft>
        <a:defRPr sz="3600">
          <a:solidFill>
            <a:srgbClr val="000000"/>
          </a:solidFill>
          <a:latin typeface="Times New Roman" pitchFamily="18" charset="0"/>
        </a:defRPr>
      </a:lvl5pPr>
      <a:lvl6pPr marL="457200" algn="l" rtl="0" fontAlgn="base">
        <a:lnSpc>
          <a:spcPct val="90000"/>
        </a:lnSpc>
        <a:spcBef>
          <a:spcPct val="0"/>
        </a:spcBef>
        <a:spcAft>
          <a:spcPct val="0"/>
        </a:spcAft>
        <a:defRPr sz="3600">
          <a:solidFill>
            <a:srgbClr val="000000"/>
          </a:solidFill>
          <a:latin typeface="Times New Roman" pitchFamily="18" charset="0"/>
        </a:defRPr>
      </a:lvl6pPr>
      <a:lvl7pPr marL="914400" algn="l" rtl="0" fontAlgn="base">
        <a:lnSpc>
          <a:spcPct val="90000"/>
        </a:lnSpc>
        <a:spcBef>
          <a:spcPct val="0"/>
        </a:spcBef>
        <a:spcAft>
          <a:spcPct val="0"/>
        </a:spcAft>
        <a:defRPr sz="3600">
          <a:solidFill>
            <a:srgbClr val="000000"/>
          </a:solidFill>
          <a:latin typeface="Times New Roman" pitchFamily="18" charset="0"/>
        </a:defRPr>
      </a:lvl7pPr>
      <a:lvl8pPr marL="1371600" algn="l" rtl="0" fontAlgn="base">
        <a:lnSpc>
          <a:spcPct val="90000"/>
        </a:lnSpc>
        <a:spcBef>
          <a:spcPct val="0"/>
        </a:spcBef>
        <a:spcAft>
          <a:spcPct val="0"/>
        </a:spcAft>
        <a:defRPr sz="3600">
          <a:solidFill>
            <a:srgbClr val="000000"/>
          </a:solidFill>
          <a:latin typeface="Times New Roman" pitchFamily="18" charset="0"/>
        </a:defRPr>
      </a:lvl8pPr>
      <a:lvl9pPr marL="1828800" algn="l" rtl="0" fontAlgn="base">
        <a:lnSpc>
          <a:spcPct val="90000"/>
        </a:lnSpc>
        <a:spcBef>
          <a:spcPct val="0"/>
        </a:spcBef>
        <a:spcAft>
          <a:spcPct val="0"/>
        </a:spcAft>
        <a:defRPr sz="3600">
          <a:solidFill>
            <a:srgbClr val="000000"/>
          </a:solidFill>
          <a:latin typeface="Times New Roman" pitchFamily="18" charset="0"/>
        </a:defRPr>
      </a:lvl9pPr>
    </p:titleStyle>
    <p:bodyStyle>
      <a:lvl1pPr marL="342900" indent="-342900" algn="l" rtl="0" eaLnBrk="0" fontAlgn="base" hangingPunct="0">
        <a:spcBef>
          <a:spcPct val="20000"/>
        </a:spcBef>
        <a:spcAft>
          <a:spcPct val="0"/>
        </a:spcAft>
        <a:buClr>
          <a:srgbClr val="000000"/>
        </a:buClr>
        <a:buSzPct val="50000"/>
        <a:buFont typeface="Wingdings" pitchFamily="2" charset="2"/>
        <a:buChar char="l"/>
        <a:defRPr sz="2800">
          <a:solidFill>
            <a:srgbClr val="000000"/>
          </a:solidFill>
          <a:latin typeface="+mn-lt"/>
          <a:ea typeface="+mn-ea"/>
          <a:cs typeface="+mn-cs"/>
        </a:defRPr>
      </a:lvl1pPr>
      <a:lvl2pPr marL="742950" indent="-285750" algn="l" rtl="0" eaLnBrk="0" fontAlgn="base" hangingPunct="0">
        <a:spcBef>
          <a:spcPct val="20000"/>
        </a:spcBef>
        <a:spcAft>
          <a:spcPct val="0"/>
        </a:spcAft>
        <a:buClr>
          <a:srgbClr val="800000"/>
        </a:buClr>
        <a:buChar char="–"/>
        <a:defRPr sz="2400">
          <a:solidFill>
            <a:srgbClr val="800000"/>
          </a:solidFill>
          <a:latin typeface="+mn-lt"/>
        </a:defRPr>
      </a:lvl2pPr>
      <a:lvl3pPr marL="1143000" indent="-228600" algn="l" rtl="0" eaLnBrk="0" fontAlgn="base" hangingPunct="0">
        <a:spcBef>
          <a:spcPct val="20000"/>
        </a:spcBef>
        <a:spcAft>
          <a:spcPct val="0"/>
        </a:spcAft>
        <a:buClr>
          <a:srgbClr val="000000"/>
        </a:buClr>
        <a:buFont typeface="Wingdings" pitchFamily="2" charset="2"/>
        <a:buChar char="§"/>
        <a:defRPr sz="2000">
          <a:solidFill>
            <a:srgbClr val="000000"/>
          </a:solidFill>
          <a:latin typeface="+mn-lt"/>
        </a:defRPr>
      </a:lvl3pPr>
      <a:lvl4pPr marL="1600200" indent="-228600" algn="l" rtl="0" eaLnBrk="0" fontAlgn="base" hangingPunct="0">
        <a:spcBef>
          <a:spcPct val="20000"/>
        </a:spcBef>
        <a:spcAft>
          <a:spcPct val="0"/>
        </a:spcAft>
        <a:buClr>
          <a:srgbClr val="000000"/>
        </a:buClr>
        <a:buChar char="–"/>
        <a:defRPr>
          <a:solidFill>
            <a:srgbClr val="000000"/>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Arial" charset="0"/>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Arial" charset="0"/>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Arial" charset="0"/>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ontroller.msstate.edu/sponsoredprogram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z="4400" dirty="0">
                <a:latin typeface="Arial"/>
              </a:rPr>
              <a:t>Sponsored Programs Accounting</a:t>
            </a:r>
            <a:endParaRPr lang="en-US" dirty="0" smtClean="0"/>
          </a:p>
        </p:txBody>
      </p:sp>
      <p:sp>
        <p:nvSpPr>
          <p:cNvPr id="3075" name="Rectangle 3"/>
          <p:cNvSpPr>
            <a:spLocks noGrp="1" noChangeArrowheads="1"/>
          </p:cNvSpPr>
          <p:nvPr>
            <p:ph type="subTitle" idx="1"/>
          </p:nvPr>
        </p:nvSpPr>
        <p:spPr>
          <a:xfrm>
            <a:off x="4673600" y="3352800"/>
            <a:ext cx="4013200" cy="1600200"/>
          </a:xfrm>
        </p:spPr>
        <p:txBody>
          <a:bodyPr/>
          <a:lstStyle/>
          <a:p>
            <a:r>
              <a:rPr lang="en-US" dirty="0"/>
              <a:t>Managing External </a:t>
            </a:r>
            <a:r>
              <a:rPr lang="en-US" dirty="0" smtClean="0"/>
              <a:t>Funding</a:t>
            </a:r>
            <a:endParaRPr lang="en-US" dirty="0"/>
          </a:p>
        </p:txBody>
      </p:sp>
      <p:sp>
        <p:nvSpPr>
          <p:cNvPr id="4" name="Rectangle 3"/>
          <p:cNvSpPr txBox="1">
            <a:spLocks noChangeArrowheads="1"/>
          </p:cNvSpPr>
          <p:nvPr/>
        </p:nvSpPr>
        <p:spPr bwMode="auto">
          <a:xfrm>
            <a:off x="4800600" y="5334000"/>
            <a:ext cx="4013200" cy="609600"/>
          </a:xfrm>
          <a:prstGeom prst="rect">
            <a:avLst/>
          </a:prstGeom>
          <a:noFill/>
          <a:ln w="9525">
            <a:noFill/>
            <a:miter lim="800000"/>
            <a:headEnd/>
            <a:tailEnd/>
          </a:ln>
          <a:effectLst/>
        </p:spPr>
        <p:txBody>
          <a:bodyPr anchor="b"/>
          <a:lstStyle/>
          <a:p>
            <a:pPr algn="ctr" eaLnBrk="1" hangingPunct="1">
              <a:spcBef>
                <a:spcPct val="20000"/>
              </a:spcBef>
              <a:buClr>
                <a:srgbClr val="000000"/>
              </a:buClr>
              <a:buSzPct val="50000"/>
              <a:buFont typeface="Wingdings" pitchFamily="2" charset="2"/>
              <a:buNone/>
              <a:defRPr/>
            </a:pPr>
            <a:endParaRPr lang="en-US" sz="2000" kern="0" dirty="0">
              <a:solidFill>
                <a:srgbClr val="800000"/>
              </a:solidFill>
              <a:latin typeface="+mn-lt"/>
            </a:endParaRPr>
          </a:p>
        </p:txBody>
      </p:sp>
      <p:sp>
        <p:nvSpPr>
          <p:cNvPr id="5" name="Rectangle 3"/>
          <p:cNvSpPr txBox="1">
            <a:spLocks noChangeArrowheads="1"/>
          </p:cNvSpPr>
          <p:nvPr/>
        </p:nvSpPr>
        <p:spPr bwMode="auto">
          <a:xfrm>
            <a:off x="4800600" y="5334000"/>
            <a:ext cx="4013200" cy="609600"/>
          </a:xfrm>
          <a:prstGeom prst="rect">
            <a:avLst/>
          </a:prstGeom>
          <a:noFill/>
          <a:ln w="9525">
            <a:noFill/>
            <a:miter lim="800000"/>
            <a:headEnd/>
            <a:tailEnd/>
          </a:ln>
          <a:effectLst/>
        </p:spPr>
        <p:txBody>
          <a:bodyPr anchor="b"/>
          <a:lstStyle/>
          <a:p>
            <a:pPr algn="ctr" eaLnBrk="1" hangingPunct="1">
              <a:spcBef>
                <a:spcPct val="20000"/>
              </a:spcBef>
              <a:buClr>
                <a:srgbClr val="000000"/>
              </a:buClr>
              <a:buSzPct val="50000"/>
              <a:buFont typeface="Wingdings" pitchFamily="2" charset="2"/>
              <a:buNone/>
              <a:defRPr/>
            </a:pPr>
            <a:r>
              <a:rPr lang="en-US" sz="2000" i="1" kern="0" dirty="0" smtClean="0">
                <a:solidFill>
                  <a:srgbClr val="800000"/>
                </a:solidFill>
                <a:latin typeface="+mn-lt"/>
              </a:rPr>
              <a:t>Welcome &amp; Introductions</a:t>
            </a:r>
            <a:endParaRPr lang="en-US" sz="2000" i="1" kern="0" dirty="0">
              <a:solidFill>
                <a:srgbClr val="800000"/>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Share </a:t>
            </a:r>
            <a:r>
              <a:rPr lang="en-US" dirty="0" smtClean="0"/>
              <a:t>/ Match</a:t>
            </a:r>
            <a:endParaRPr lang="en-US" dirty="0"/>
          </a:p>
        </p:txBody>
      </p:sp>
      <p:sp>
        <p:nvSpPr>
          <p:cNvPr id="3" name="Content Placeholder 2"/>
          <p:cNvSpPr>
            <a:spLocks noGrp="1"/>
          </p:cNvSpPr>
          <p:nvPr>
            <p:ph idx="1"/>
          </p:nvPr>
        </p:nvSpPr>
        <p:spPr/>
        <p:txBody>
          <a:bodyPr/>
          <a:lstStyle/>
          <a:p>
            <a:r>
              <a:rPr lang="en-US" dirty="0" smtClean="0"/>
              <a:t>Review </a:t>
            </a:r>
            <a:r>
              <a:rPr lang="en-US" dirty="0"/>
              <a:t>contract for cost share requirements.</a:t>
            </a:r>
          </a:p>
          <a:p>
            <a:r>
              <a:rPr lang="en-US" dirty="0" smtClean="0"/>
              <a:t>All </a:t>
            </a:r>
            <a:r>
              <a:rPr lang="en-US" dirty="0"/>
              <a:t>cost share expenditures much be incurred within the cost share fund.</a:t>
            </a:r>
          </a:p>
          <a:p>
            <a:r>
              <a:rPr lang="en-US" dirty="0" smtClean="0"/>
              <a:t>Any </a:t>
            </a:r>
            <a:r>
              <a:rPr lang="en-US" dirty="0"/>
              <a:t>cost required to complete the objectives and not covered by the sponsor should be considered cost share.</a:t>
            </a:r>
          </a:p>
          <a:p>
            <a:r>
              <a:rPr lang="en-US" dirty="0"/>
              <a:t>Use form Request for Budget </a:t>
            </a:r>
            <a:r>
              <a:rPr lang="en-US" dirty="0" smtClean="0"/>
              <a:t>Transfer</a:t>
            </a:r>
            <a:endParaRPr lang="en-US" dirty="0"/>
          </a:p>
        </p:txBody>
      </p:sp>
    </p:spTree>
    <p:extLst>
      <p:ext uri="{BB962C8B-B14F-4D97-AF65-F5344CB8AC3E}">
        <p14:creationId xmlns="" xmlns:p14="http://schemas.microsoft.com/office/powerpoint/2010/main" val="4141563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Reconciliation and Project </a:t>
            </a:r>
            <a:br>
              <a:rPr lang="en-US" dirty="0"/>
            </a:br>
            <a:r>
              <a:rPr lang="en-US" dirty="0"/>
              <a:t>Close-Out</a:t>
            </a:r>
          </a:p>
        </p:txBody>
      </p:sp>
      <p:sp>
        <p:nvSpPr>
          <p:cNvPr id="3" name="Content Placeholder 2"/>
          <p:cNvSpPr>
            <a:spLocks noGrp="1"/>
          </p:cNvSpPr>
          <p:nvPr>
            <p:ph idx="1"/>
          </p:nvPr>
        </p:nvSpPr>
        <p:spPr/>
        <p:txBody>
          <a:bodyPr>
            <a:normAutofit fontScale="85000" lnSpcReduction="10000"/>
          </a:bodyPr>
          <a:lstStyle/>
          <a:p>
            <a:pPr>
              <a:lnSpc>
                <a:spcPct val="90000"/>
              </a:lnSpc>
              <a:spcBef>
                <a:spcPts val="1200"/>
              </a:spcBef>
            </a:pPr>
            <a:r>
              <a:rPr lang="en-US" dirty="0" smtClean="0"/>
              <a:t>Reconcile </a:t>
            </a:r>
            <a:r>
              <a:rPr lang="en-US" dirty="0"/>
              <a:t>the restricted fund.  The monthly reconciliation should be reviewed by the Principle Investigator.</a:t>
            </a:r>
          </a:p>
          <a:p>
            <a:pPr>
              <a:lnSpc>
                <a:spcPct val="90000"/>
              </a:lnSpc>
              <a:spcBef>
                <a:spcPts val="1200"/>
              </a:spcBef>
            </a:pPr>
            <a:r>
              <a:rPr lang="en-US" dirty="0" smtClean="0"/>
              <a:t>Sponsored </a:t>
            </a:r>
            <a:r>
              <a:rPr lang="en-US" dirty="0"/>
              <a:t>Programs Accounting will prepare a close-out sheet to ensure that all cost are included in the final invoice to the sponsor.  This should be reviewed and signed by the budget manager and the PI.</a:t>
            </a:r>
          </a:p>
          <a:p>
            <a:pPr>
              <a:lnSpc>
                <a:spcPct val="90000"/>
              </a:lnSpc>
              <a:spcBef>
                <a:spcPts val="1200"/>
              </a:spcBef>
            </a:pPr>
            <a:r>
              <a:rPr lang="en-US" dirty="0" smtClean="0"/>
              <a:t>Any </a:t>
            </a:r>
            <a:r>
              <a:rPr lang="en-US" dirty="0"/>
              <a:t>charges discovered after the final has been submitted will have to be covered by the department if the sponsor will not accept a revised invoice. If this is discovered after the due date of the final, a revised invoice will not be submitted</a:t>
            </a:r>
            <a:r>
              <a:rPr lang="en-US" dirty="0" smtClean="0"/>
              <a:t>.</a:t>
            </a:r>
            <a:endParaRPr lang="en-US" dirty="0"/>
          </a:p>
        </p:txBody>
      </p:sp>
    </p:spTree>
    <p:extLst>
      <p:ext uri="{BB962C8B-B14F-4D97-AF65-F5344CB8AC3E}">
        <p14:creationId xmlns="" xmlns:p14="http://schemas.microsoft.com/office/powerpoint/2010/main" val="2735758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Fixed Price and Residual Balance Policy</a:t>
            </a:r>
          </a:p>
        </p:txBody>
      </p:sp>
      <p:sp>
        <p:nvSpPr>
          <p:cNvPr id="3" name="Content Placeholder 2"/>
          <p:cNvSpPr>
            <a:spLocks noGrp="1"/>
          </p:cNvSpPr>
          <p:nvPr>
            <p:ph idx="1"/>
          </p:nvPr>
        </p:nvSpPr>
        <p:spPr/>
        <p:txBody>
          <a:bodyPr>
            <a:normAutofit fontScale="85000" lnSpcReduction="10000"/>
          </a:bodyPr>
          <a:lstStyle/>
          <a:p>
            <a:pPr marL="609600" indent="-609600">
              <a:lnSpc>
                <a:spcPct val="90000"/>
              </a:lnSpc>
              <a:spcBef>
                <a:spcPts val="1200"/>
              </a:spcBef>
            </a:pPr>
            <a:r>
              <a:rPr lang="en-US" dirty="0"/>
              <a:t>All direct </a:t>
            </a:r>
            <a:r>
              <a:rPr lang="en-US" dirty="0" smtClean="0"/>
              <a:t>costs </a:t>
            </a:r>
            <a:r>
              <a:rPr lang="en-US" dirty="0"/>
              <a:t>incurred as a result of performing the scope of work must be expensed directly to the project</a:t>
            </a:r>
            <a:r>
              <a:rPr lang="en-US" dirty="0" smtClean="0"/>
              <a:t>.</a:t>
            </a:r>
            <a:endParaRPr lang="en-US" dirty="0"/>
          </a:p>
          <a:p>
            <a:pPr marL="609600" indent="-609600">
              <a:lnSpc>
                <a:spcPct val="90000"/>
              </a:lnSpc>
              <a:spcBef>
                <a:spcPts val="1200"/>
              </a:spcBef>
            </a:pPr>
            <a:r>
              <a:rPr lang="en-US" dirty="0"/>
              <a:t>If there is a residual balance, prior to any transfers, </a:t>
            </a:r>
            <a:r>
              <a:rPr lang="en-US" dirty="0" err="1"/>
              <a:t>SPAccting</a:t>
            </a:r>
            <a:r>
              <a:rPr lang="en-US" dirty="0"/>
              <a:t> will:</a:t>
            </a:r>
          </a:p>
          <a:p>
            <a:pPr lvl="1">
              <a:lnSpc>
                <a:spcPct val="90000"/>
              </a:lnSpc>
              <a:spcBef>
                <a:spcPts val="1200"/>
              </a:spcBef>
            </a:pPr>
            <a:r>
              <a:rPr lang="en-US" dirty="0"/>
              <a:t>Recover indirect cost that has been waived up to the federally negotiated rate based on expenditures. </a:t>
            </a:r>
          </a:p>
          <a:p>
            <a:pPr lvl="1">
              <a:lnSpc>
                <a:spcPct val="90000"/>
              </a:lnSpc>
              <a:spcBef>
                <a:spcPts val="1200"/>
              </a:spcBef>
            </a:pPr>
            <a:r>
              <a:rPr lang="en-US" dirty="0"/>
              <a:t> If residual balance is less than $100, transfer residual to department’s residual fund.</a:t>
            </a:r>
          </a:p>
          <a:p>
            <a:pPr lvl="1">
              <a:lnSpc>
                <a:spcPct val="90000"/>
              </a:lnSpc>
              <a:spcBef>
                <a:spcPts val="1200"/>
              </a:spcBef>
            </a:pPr>
            <a:r>
              <a:rPr lang="en-US" dirty="0"/>
              <a:t>If residual balance exceeds $100, send an email to the department requesting the Certification of Expenditure form</a:t>
            </a:r>
            <a:r>
              <a:rPr lang="en-US" dirty="0" smtClean="0"/>
              <a:t>.</a:t>
            </a:r>
            <a:endParaRPr lang="en-US" dirty="0"/>
          </a:p>
        </p:txBody>
      </p:sp>
    </p:spTree>
    <p:extLst>
      <p:ext uri="{BB962C8B-B14F-4D97-AF65-F5344CB8AC3E}">
        <p14:creationId xmlns="" xmlns:p14="http://schemas.microsoft.com/office/powerpoint/2010/main" val="3493310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Transfers</a:t>
            </a:r>
          </a:p>
        </p:txBody>
      </p:sp>
      <p:sp>
        <p:nvSpPr>
          <p:cNvPr id="3" name="Content Placeholder 2"/>
          <p:cNvSpPr>
            <a:spLocks noGrp="1"/>
          </p:cNvSpPr>
          <p:nvPr>
            <p:ph idx="1"/>
          </p:nvPr>
        </p:nvSpPr>
        <p:spPr/>
        <p:txBody>
          <a:bodyPr>
            <a:normAutofit fontScale="92500"/>
          </a:bodyPr>
          <a:lstStyle/>
          <a:p>
            <a:pPr>
              <a:lnSpc>
                <a:spcPct val="90000"/>
              </a:lnSpc>
            </a:pPr>
            <a:r>
              <a:rPr lang="en-US" dirty="0"/>
              <a:t>Cost transfer is moving a cost from one fund to another.  </a:t>
            </a:r>
          </a:p>
          <a:p>
            <a:pPr>
              <a:lnSpc>
                <a:spcPct val="90000"/>
              </a:lnSpc>
            </a:pPr>
            <a:r>
              <a:rPr lang="en-US" dirty="0"/>
              <a:t>Cost transfer should be applicable and allowable on the project the expense is being moved to.</a:t>
            </a:r>
          </a:p>
          <a:p>
            <a:pPr>
              <a:lnSpc>
                <a:spcPct val="90000"/>
              </a:lnSpc>
              <a:spcBef>
                <a:spcPts val="1200"/>
              </a:spcBef>
            </a:pPr>
            <a:r>
              <a:rPr lang="en-US" dirty="0"/>
              <a:t>Cost transfers should be done as timely as possible.  Cost transfers done more than 90 days after the date of the expenditure will have to be explained and may not be allowed.  If not allowed the charge will have to be covered by departmental funds</a:t>
            </a:r>
            <a:r>
              <a:rPr lang="en-US" dirty="0" smtClean="0"/>
              <a:t>.</a:t>
            </a:r>
            <a:endParaRPr lang="en-US" dirty="0"/>
          </a:p>
        </p:txBody>
      </p:sp>
    </p:spTree>
    <p:extLst>
      <p:ext uri="{BB962C8B-B14F-4D97-AF65-F5344CB8AC3E}">
        <p14:creationId xmlns="" xmlns:p14="http://schemas.microsoft.com/office/powerpoint/2010/main" val="162957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Budget Revisions</a:t>
            </a:r>
          </a:p>
        </p:txBody>
      </p:sp>
      <p:sp>
        <p:nvSpPr>
          <p:cNvPr id="3" name="Content Placeholder 2"/>
          <p:cNvSpPr>
            <a:spLocks noGrp="1"/>
          </p:cNvSpPr>
          <p:nvPr>
            <p:ph idx="1"/>
          </p:nvPr>
        </p:nvSpPr>
        <p:spPr/>
        <p:txBody>
          <a:bodyPr/>
          <a:lstStyle/>
          <a:p>
            <a:r>
              <a:rPr lang="en-US" dirty="0"/>
              <a:t>If Sponsor approval required, send request to Sponsored Programs Administration to send to the sponsor for approval.</a:t>
            </a:r>
          </a:p>
          <a:p>
            <a:r>
              <a:rPr lang="en-US" dirty="0"/>
              <a:t>If Sponsor approval not required, complete the Restricted Fund Change Request Form and send to Sponsored Programs Accounting for entry into Banner</a:t>
            </a:r>
            <a:r>
              <a:rPr lang="en-US" dirty="0" smtClean="0"/>
              <a:t>.</a:t>
            </a:r>
            <a:endParaRPr lang="en-US" dirty="0"/>
          </a:p>
        </p:txBody>
      </p:sp>
    </p:spTree>
    <p:extLst>
      <p:ext uri="{BB962C8B-B14F-4D97-AF65-F5344CB8AC3E}">
        <p14:creationId xmlns="" xmlns:p14="http://schemas.microsoft.com/office/powerpoint/2010/main" val="125266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and Effort Report</a:t>
            </a:r>
          </a:p>
        </p:txBody>
      </p:sp>
      <p:sp>
        <p:nvSpPr>
          <p:cNvPr id="3" name="Content Placeholder 2"/>
          <p:cNvSpPr>
            <a:spLocks noGrp="1"/>
          </p:cNvSpPr>
          <p:nvPr>
            <p:ph idx="1"/>
          </p:nvPr>
        </p:nvSpPr>
        <p:spPr/>
        <p:txBody>
          <a:bodyPr>
            <a:normAutofit fontScale="92500" lnSpcReduction="10000"/>
          </a:bodyPr>
          <a:lstStyle/>
          <a:p>
            <a:pPr>
              <a:lnSpc>
                <a:spcPct val="80000"/>
              </a:lnSpc>
              <a:spcBef>
                <a:spcPts val="1200"/>
              </a:spcBef>
            </a:pPr>
            <a:r>
              <a:rPr lang="en-US" dirty="0"/>
              <a:t>Required per OMB Circular A-21</a:t>
            </a:r>
          </a:p>
          <a:p>
            <a:pPr>
              <a:lnSpc>
                <a:spcPct val="80000"/>
              </a:lnSpc>
              <a:spcBef>
                <a:spcPts val="1200"/>
              </a:spcBef>
            </a:pPr>
            <a:r>
              <a:rPr lang="en-US" dirty="0"/>
              <a:t>Print twice a year for 12 month employees and three times a year for 9 month employees.</a:t>
            </a:r>
          </a:p>
          <a:p>
            <a:pPr>
              <a:lnSpc>
                <a:spcPct val="80000"/>
              </a:lnSpc>
              <a:spcBef>
                <a:spcPts val="1200"/>
              </a:spcBef>
            </a:pPr>
            <a:r>
              <a:rPr lang="en-US" dirty="0"/>
              <a:t>If the level of effort is not accurate, then a Job Labor Redistribution Form should be completed and sent to payroll. The Confirmation of Effort report should be changed for each month and a copy of the JLRF attached.</a:t>
            </a:r>
          </a:p>
          <a:p>
            <a:pPr>
              <a:lnSpc>
                <a:spcPct val="80000"/>
              </a:lnSpc>
              <a:spcBef>
                <a:spcPts val="1200"/>
              </a:spcBef>
            </a:pPr>
            <a:r>
              <a:rPr lang="en-US" dirty="0"/>
              <a:t>Once the Confirmation of Effort is signed, changes to the effort will require a justification  and may not be allowed.</a:t>
            </a:r>
          </a:p>
        </p:txBody>
      </p:sp>
    </p:spTree>
    <p:extLst>
      <p:ext uri="{BB962C8B-B14F-4D97-AF65-F5344CB8AC3E}">
        <p14:creationId xmlns="" xmlns:p14="http://schemas.microsoft.com/office/powerpoint/2010/main" val="2986990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Non-Sufficient Funds Queue</a:t>
            </a:r>
          </a:p>
        </p:txBody>
      </p:sp>
      <p:sp>
        <p:nvSpPr>
          <p:cNvPr id="3" name="Content Placeholder 2"/>
          <p:cNvSpPr>
            <a:spLocks noGrp="1"/>
          </p:cNvSpPr>
          <p:nvPr>
            <p:ph idx="1"/>
          </p:nvPr>
        </p:nvSpPr>
        <p:spPr/>
        <p:txBody>
          <a:bodyPr>
            <a:normAutofit fontScale="77500" lnSpcReduction="20000"/>
          </a:bodyPr>
          <a:lstStyle/>
          <a:p>
            <a:pPr>
              <a:lnSpc>
                <a:spcPct val="90000"/>
              </a:lnSpc>
              <a:spcBef>
                <a:spcPts val="1200"/>
              </a:spcBef>
            </a:pPr>
            <a:r>
              <a:rPr lang="en-US" dirty="0"/>
              <a:t>When you enter a document against a fund that does not have budget in the category, the document will go to the NSF queue.  Sponsored Programs Accounting will either approve or disapprove the document based on the terms in the award document.</a:t>
            </a:r>
          </a:p>
          <a:p>
            <a:pPr>
              <a:lnSpc>
                <a:spcPct val="90000"/>
              </a:lnSpc>
              <a:spcBef>
                <a:spcPts val="1200"/>
              </a:spcBef>
            </a:pPr>
            <a:r>
              <a:rPr lang="en-US" dirty="0"/>
              <a:t>All equipment purchases are approved by Sponsored Programs Accounting.  Equipment must be listed in the budget.</a:t>
            </a:r>
          </a:p>
          <a:p>
            <a:pPr>
              <a:lnSpc>
                <a:spcPct val="90000"/>
              </a:lnSpc>
              <a:spcBef>
                <a:spcPts val="1200"/>
              </a:spcBef>
            </a:pPr>
            <a:r>
              <a:rPr lang="en-US" dirty="0"/>
              <a:t>Do not charge a piece of equipment to two different agencies.  Title to the equipment should vest with one entity.</a:t>
            </a:r>
          </a:p>
          <a:p>
            <a:pPr>
              <a:lnSpc>
                <a:spcPct val="90000"/>
              </a:lnSpc>
              <a:spcBef>
                <a:spcPts val="1200"/>
              </a:spcBef>
            </a:pPr>
            <a:r>
              <a:rPr lang="en-US" dirty="0"/>
              <a:t>If you have a document that is NSF and you have a budget revision in process or approval from the sponsor, email us the information</a:t>
            </a:r>
            <a:r>
              <a:rPr lang="en-US" dirty="0" smtClean="0"/>
              <a:t>.</a:t>
            </a:r>
            <a:endParaRPr lang="en-US" dirty="0"/>
          </a:p>
        </p:txBody>
      </p:sp>
    </p:spTree>
    <p:extLst>
      <p:ext uri="{BB962C8B-B14F-4D97-AF65-F5344CB8AC3E}">
        <p14:creationId xmlns="" xmlns:p14="http://schemas.microsoft.com/office/powerpoint/2010/main" val="1753723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read the Monthly Ledger Report</a:t>
            </a:r>
          </a:p>
        </p:txBody>
      </p:sp>
      <p:sp>
        <p:nvSpPr>
          <p:cNvPr id="3" name="Content Placeholder 2"/>
          <p:cNvSpPr>
            <a:spLocks noGrp="1"/>
          </p:cNvSpPr>
          <p:nvPr>
            <p:ph idx="1"/>
          </p:nvPr>
        </p:nvSpPr>
        <p:spPr/>
        <p:txBody>
          <a:bodyPr/>
          <a:lstStyle/>
          <a:p>
            <a:pPr marL="0" indent="0" algn="ctr">
              <a:buNone/>
            </a:pPr>
            <a:r>
              <a:rPr lang="en-US" b="1" dirty="0">
                <a:solidFill>
                  <a:srgbClr val="A50021"/>
                </a:solidFill>
              </a:rPr>
              <a:t>FWREXDP – Detail ledger report</a:t>
            </a:r>
          </a:p>
          <a:p>
            <a:pPr marL="0" indent="0" algn="ctr">
              <a:buNone/>
            </a:pPr>
            <a:r>
              <a:rPr lang="en-US" b="1" dirty="0">
                <a:solidFill>
                  <a:srgbClr val="A50021"/>
                </a:solidFill>
              </a:rPr>
              <a:t>FWGDEXP – Summary ledger </a:t>
            </a:r>
            <a:r>
              <a:rPr lang="en-US" b="1" dirty="0" smtClean="0">
                <a:solidFill>
                  <a:srgbClr val="A50021"/>
                </a:solidFill>
              </a:rPr>
              <a:t>report</a:t>
            </a:r>
          </a:p>
          <a:p>
            <a:pPr marL="0" indent="0" algn="ctr">
              <a:buNone/>
            </a:pPr>
            <a:r>
              <a:rPr lang="en-US" dirty="0" smtClean="0"/>
              <a:t>Budget </a:t>
            </a:r>
            <a:r>
              <a:rPr lang="en-US" dirty="0"/>
              <a:t>from the award is reflected in the Budget column.  The Budgeted Revenue is the amount of the award.  The Budget for expenditure categories are then listed.  The realized column is cumulative through the ending posting period selected.  The current month column is the period selected. </a:t>
            </a:r>
          </a:p>
          <a:p>
            <a:endParaRPr lang="en-US" dirty="0"/>
          </a:p>
        </p:txBody>
      </p:sp>
    </p:spTree>
    <p:extLst>
      <p:ext uri="{BB962C8B-B14F-4D97-AF65-F5344CB8AC3E}">
        <p14:creationId xmlns="" xmlns:p14="http://schemas.microsoft.com/office/powerpoint/2010/main" val="2665671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 FUNDS</a:t>
            </a:r>
          </a:p>
        </p:txBody>
      </p:sp>
      <p:sp>
        <p:nvSpPr>
          <p:cNvPr id="3" name="Content Placeholder 2"/>
          <p:cNvSpPr>
            <a:spLocks noGrp="1"/>
          </p:cNvSpPr>
          <p:nvPr>
            <p:ph idx="1"/>
          </p:nvPr>
        </p:nvSpPr>
        <p:spPr/>
        <p:txBody>
          <a:bodyPr/>
          <a:lstStyle/>
          <a:p>
            <a:pPr>
              <a:lnSpc>
                <a:spcPct val="90000"/>
              </a:lnSpc>
            </a:pPr>
            <a:r>
              <a:rPr lang="en-US" dirty="0"/>
              <a:t>American Recovery and Reinvestment </a:t>
            </a:r>
            <a:r>
              <a:rPr lang="en-US" dirty="0" smtClean="0"/>
              <a:t>Act Funds</a:t>
            </a:r>
            <a:endParaRPr lang="en-US" dirty="0"/>
          </a:p>
          <a:p>
            <a:pPr>
              <a:lnSpc>
                <a:spcPct val="90000"/>
              </a:lnSpc>
            </a:pPr>
            <a:r>
              <a:rPr lang="en-US" dirty="0"/>
              <a:t>The fund number is start with </a:t>
            </a:r>
            <a:r>
              <a:rPr lang="en-US" dirty="0" smtClean="0"/>
              <a:t>35</a:t>
            </a:r>
          </a:p>
          <a:p>
            <a:pPr lvl="1">
              <a:lnSpc>
                <a:spcPct val="90000"/>
              </a:lnSpc>
            </a:pPr>
            <a:r>
              <a:rPr lang="en-US" dirty="0" smtClean="0"/>
              <a:t>350XXX  </a:t>
            </a:r>
            <a:r>
              <a:rPr lang="en-US" dirty="0"/>
              <a:t>MSU </a:t>
            </a:r>
            <a:r>
              <a:rPr lang="en-US" dirty="0" smtClean="0"/>
              <a:t>Funds</a:t>
            </a:r>
          </a:p>
          <a:p>
            <a:pPr lvl="1">
              <a:lnSpc>
                <a:spcPct val="90000"/>
              </a:lnSpc>
            </a:pPr>
            <a:r>
              <a:rPr lang="en-US" dirty="0" smtClean="0"/>
              <a:t>351XXX  </a:t>
            </a:r>
            <a:r>
              <a:rPr lang="en-US" dirty="0"/>
              <a:t>CVM </a:t>
            </a:r>
            <a:r>
              <a:rPr lang="en-US" dirty="0" smtClean="0"/>
              <a:t>Funds</a:t>
            </a:r>
          </a:p>
          <a:p>
            <a:pPr lvl="1">
              <a:lnSpc>
                <a:spcPct val="90000"/>
              </a:lnSpc>
            </a:pPr>
            <a:r>
              <a:rPr lang="en-US" dirty="0" smtClean="0"/>
              <a:t>352XXX  </a:t>
            </a:r>
            <a:r>
              <a:rPr lang="en-US" dirty="0"/>
              <a:t>MAFES </a:t>
            </a:r>
            <a:r>
              <a:rPr lang="en-US" dirty="0" smtClean="0"/>
              <a:t>Funds</a:t>
            </a:r>
          </a:p>
          <a:p>
            <a:pPr lvl="1">
              <a:lnSpc>
                <a:spcPct val="90000"/>
              </a:lnSpc>
            </a:pPr>
            <a:r>
              <a:rPr lang="en-US" dirty="0" smtClean="0"/>
              <a:t>353XXX  </a:t>
            </a:r>
            <a:r>
              <a:rPr lang="en-US" dirty="0"/>
              <a:t>FWRC </a:t>
            </a:r>
            <a:r>
              <a:rPr lang="en-US" dirty="0" smtClean="0"/>
              <a:t>Funds</a:t>
            </a:r>
          </a:p>
          <a:p>
            <a:pPr lvl="1">
              <a:lnSpc>
                <a:spcPct val="90000"/>
              </a:lnSpc>
            </a:pPr>
            <a:r>
              <a:rPr lang="en-US" dirty="0" smtClean="0"/>
              <a:t>354XXX  </a:t>
            </a:r>
            <a:r>
              <a:rPr lang="en-US" dirty="0"/>
              <a:t>MCES </a:t>
            </a:r>
            <a:r>
              <a:rPr lang="en-US" dirty="0" smtClean="0"/>
              <a:t>Funds</a:t>
            </a:r>
            <a:endParaRPr lang="en-US" dirty="0"/>
          </a:p>
        </p:txBody>
      </p:sp>
    </p:spTree>
    <p:extLst>
      <p:ext uri="{BB962C8B-B14F-4D97-AF65-F5344CB8AC3E}">
        <p14:creationId xmlns="" xmlns:p14="http://schemas.microsoft.com/office/powerpoint/2010/main" val="3570457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ARRA FUNDS</a:t>
            </a:r>
          </a:p>
        </p:txBody>
      </p:sp>
      <p:sp>
        <p:nvSpPr>
          <p:cNvPr id="3" name="Content Placeholder 2"/>
          <p:cNvSpPr>
            <a:spLocks noGrp="1"/>
          </p:cNvSpPr>
          <p:nvPr>
            <p:ph idx="1"/>
          </p:nvPr>
        </p:nvSpPr>
        <p:spPr>
          <a:xfrm>
            <a:off x="838200" y="2600325"/>
            <a:ext cx="7693025" cy="3724275"/>
          </a:xfrm>
        </p:spPr>
        <p:txBody>
          <a:bodyPr/>
          <a:lstStyle/>
          <a:p>
            <a:pPr marL="0" indent="0" algn="ctr">
              <a:buNone/>
            </a:pPr>
            <a:r>
              <a:rPr lang="en-US" dirty="0"/>
              <a:t>Operating Procedures will be emailed to the department when a fund is set up.  Please read, there are a few additional requirements for the ARRA funds.  Sponsored Programs will prepare and submit the required quarterly report by the 10</a:t>
            </a:r>
            <a:r>
              <a:rPr lang="en-US" baseline="30000" dirty="0"/>
              <a:t>th</a:t>
            </a:r>
            <a:r>
              <a:rPr lang="en-US" dirty="0"/>
              <a:t>.  The principle investigator will need to assist with the quarterly activities and status of project</a:t>
            </a:r>
            <a:r>
              <a:rPr lang="en-US" dirty="0" smtClean="0"/>
              <a:t>.</a:t>
            </a:r>
            <a:endParaRPr lang="en-US" dirty="0"/>
          </a:p>
        </p:txBody>
      </p:sp>
    </p:spTree>
    <p:extLst>
      <p:ext uri="{BB962C8B-B14F-4D97-AF65-F5344CB8AC3E}">
        <p14:creationId xmlns="" xmlns:p14="http://schemas.microsoft.com/office/powerpoint/2010/main" val="1723808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a:t>Contact Information</a:t>
            </a:r>
            <a:endParaRPr lang="en-US" dirty="0" smtClean="0"/>
          </a:p>
        </p:txBody>
      </p:sp>
      <p:sp>
        <p:nvSpPr>
          <p:cNvPr id="9219" name="Content Placeholder 2"/>
          <p:cNvSpPr>
            <a:spLocks noGrp="1"/>
          </p:cNvSpPr>
          <p:nvPr>
            <p:ph idx="1"/>
          </p:nvPr>
        </p:nvSpPr>
        <p:spPr>
          <a:xfrm>
            <a:off x="838200" y="2971800"/>
            <a:ext cx="7693025" cy="2590800"/>
          </a:xfrm>
        </p:spPr>
        <p:txBody>
          <a:bodyPr>
            <a:normAutofit/>
          </a:bodyPr>
          <a:lstStyle/>
          <a:p>
            <a:pPr marL="0" indent="0" algn="ctr">
              <a:buNone/>
            </a:pPr>
            <a:r>
              <a:rPr lang="en-US" sz="2400" dirty="0"/>
              <a:t>Phone Number  325-1937</a:t>
            </a:r>
          </a:p>
          <a:p>
            <a:pPr marL="0" indent="0" algn="ctr">
              <a:buNone/>
            </a:pPr>
            <a:r>
              <a:rPr lang="en-US" sz="2400" dirty="0"/>
              <a:t>Fax Number 325-8394 </a:t>
            </a:r>
          </a:p>
          <a:p>
            <a:pPr marL="0" indent="0" algn="ctr">
              <a:buNone/>
            </a:pPr>
            <a:r>
              <a:rPr lang="en-US" sz="2400" dirty="0"/>
              <a:t>Mail Stop 9602</a:t>
            </a:r>
          </a:p>
          <a:p>
            <a:pPr marL="0" indent="0" algn="ctr">
              <a:buNone/>
            </a:pPr>
            <a:r>
              <a:rPr lang="en-US" sz="2400" dirty="0"/>
              <a:t>Location McArthur Hall 4</a:t>
            </a:r>
            <a:r>
              <a:rPr lang="en-US" sz="2400" baseline="30000" dirty="0"/>
              <a:t>th</a:t>
            </a:r>
            <a:r>
              <a:rPr lang="en-US" sz="2400" dirty="0"/>
              <a:t> Floor</a:t>
            </a:r>
          </a:p>
          <a:p>
            <a:pPr marL="0" indent="0" algn="ctr">
              <a:buNone/>
            </a:pPr>
            <a:r>
              <a:rPr lang="en-US" sz="2400" dirty="0" smtClean="0">
                <a:hlinkClick r:id="rId2"/>
              </a:rPr>
              <a:t>http</a:t>
            </a:r>
            <a:r>
              <a:rPr lang="en-US" sz="2400" dirty="0">
                <a:hlinkClick r:id="rId2"/>
              </a:rPr>
              <a:t>://www.controller.msstate.edu/sponsoredprograms</a:t>
            </a:r>
            <a:r>
              <a:rPr lang="en-US" sz="2400" dirty="0" smtClean="0">
                <a:hlinkClick r:id="rId2"/>
              </a:rPr>
              <a:t>/</a:t>
            </a:r>
            <a:r>
              <a:rPr lang="en-US" sz="2400" dirty="0" smtClean="0"/>
              <a:t> </a:t>
            </a:r>
            <a:endParaRPr lang="en-US" sz="2400" dirty="0"/>
          </a:p>
        </p:txBody>
      </p:sp>
    </p:spTree>
    <p:extLst>
      <p:ext uri="{BB962C8B-B14F-4D97-AF65-F5344CB8AC3E}">
        <p14:creationId xmlns="" xmlns:p14="http://schemas.microsoft.com/office/powerpoint/2010/main" val="39267536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Soon…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More training and communication</a:t>
            </a:r>
          </a:p>
          <a:p>
            <a:r>
              <a:rPr lang="en-US" dirty="0" smtClean="0"/>
              <a:t>New policies:</a:t>
            </a:r>
          </a:p>
          <a:p>
            <a:pPr lvl="1"/>
            <a:r>
              <a:rPr lang="en-US" dirty="0" smtClean="0"/>
              <a:t>Cost share</a:t>
            </a:r>
          </a:p>
          <a:p>
            <a:pPr lvl="1"/>
            <a:r>
              <a:rPr lang="en-US" dirty="0" smtClean="0"/>
              <a:t>Scholarships, Waivers and Restricted Funds</a:t>
            </a:r>
          </a:p>
          <a:p>
            <a:pPr lvl="1"/>
            <a:r>
              <a:rPr lang="en-US" dirty="0" smtClean="0"/>
              <a:t>Time &amp; Effort</a:t>
            </a:r>
          </a:p>
          <a:p>
            <a:r>
              <a:rPr lang="en-US" dirty="0" smtClean="0"/>
              <a:t>The </a:t>
            </a:r>
            <a:r>
              <a:rPr lang="en-US" dirty="0"/>
              <a:t>department will be able to access their award through FRAGRNT in Banner</a:t>
            </a:r>
            <a:r>
              <a:rPr lang="en-US" dirty="0" smtClean="0"/>
              <a:t>.</a:t>
            </a:r>
          </a:p>
          <a:p>
            <a:r>
              <a:rPr lang="en-US" dirty="0" smtClean="0"/>
              <a:t>Improved award notification process.</a:t>
            </a:r>
            <a:endParaRPr lang="en-US" dirty="0"/>
          </a:p>
          <a:p>
            <a:r>
              <a:rPr lang="en-US" dirty="0"/>
              <a:t>Indirect Cost will be posted to the restricted fund </a:t>
            </a:r>
            <a:r>
              <a:rPr lang="en-US" dirty="0" smtClean="0"/>
              <a:t>electronically.</a:t>
            </a:r>
            <a:endParaRPr lang="en-US" dirty="0"/>
          </a:p>
        </p:txBody>
      </p:sp>
    </p:spTree>
    <p:extLst>
      <p:ext uri="{BB962C8B-B14F-4D97-AF65-F5344CB8AC3E}">
        <p14:creationId xmlns="" xmlns:p14="http://schemas.microsoft.com/office/powerpoint/2010/main" val="954935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z="4400" dirty="0">
                <a:latin typeface="Arial"/>
              </a:rPr>
              <a:t>Sponsored Programs Accounting</a:t>
            </a:r>
            <a:endParaRPr lang="en-US" dirty="0" smtClean="0"/>
          </a:p>
        </p:txBody>
      </p:sp>
      <p:sp>
        <p:nvSpPr>
          <p:cNvPr id="3075" name="Rectangle 3"/>
          <p:cNvSpPr>
            <a:spLocks noGrp="1" noChangeArrowheads="1"/>
          </p:cNvSpPr>
          <p:nvPr>
            <p:ph type="subTitle" idx="1"/>
          </p:nvPr>
        </p:nvSpPr>
        <p:spPr>
          <a:xfrm>
            <a:off x="4673600" y="3352800"/>
            <a:ext cx="4013200" cy="1600200"/>
          </a:xfrm>
        </p:spPr>
        <p:txBody>
          <a:bodyPr/>
          <a:lstStyle/>
          <a:p>
            <a:r>
              <a:rPr lang="en-US" dirty="0"/>
              <a:t>Managing External </a:t>
            </a:r>
            <a:r>
              <a:rPr lang="en-US" dirty="0" smtClean="0"/>
              <a:t>Funding</a:t>
            </a:r>
            <a:endParaRPr lang="en-US" dirty="0"/>
          </a:p>
        </p:txBody>
      </p:sp>
      <p:sp>
        <p:nvSpPr>
          <p:cNvPr id="4" name="Rectangle 3"/>
          <p:cNvSpPr txBox="1">
            <a:spLocks noChangeArrowheads="1"/>
          </p:cNvSpPr>
          <p:nvPr/>
        </p:nvSpPr>
        <p:spPr bwMode="auto">
          <a:xfrm>
            <a:off x="4800600" y="5334000"/>
            <a:ext cx="4013200" cy="609600"/>
          </a:xfrm>
          <a:prstGeom prst="rect">
            <a:avLst/>
          </a:prstGeom>
          <a:noFill/>
          <a:ln w="9525">
            <a:noFill/>
            <a:miter lim="800000"/>
            <a:headEnd/>
            <a:tailEnd/>
          </a:ln>
          <a:effectLst/>
        </p:spPr>
        <p:txBody>
          <a:bodyPr anchor="b"/>
          <a:lstStyle/>
          <a:p>
            <a:pPr algn="ctr" eaLnBrk="1" hangingPunct="1">
              <a:spcBef>
                <a:spcPct val="20000"/>
              </a:spcBef>
              <a:buClr>
                <a:srgbClr val="000000"/>
              </a:buClr>
              <a:buSzPct val="50000"/>
              <a:buFont typeface="Wingdings" pitchFamily="2" charset="2"/>
              <a:buNone/>
              <a:defRPr/>
            </a:pPr>
            <a:endParaRPr lang="en-US" sz="2000" kern="0" dirty="0">
              <a:solidFill>
                <a:srgbClr val="800000"/>
              </a:solidFill>
              <a:latin typeface="+mn-lt"/>
            </a:endParaRPr>
          </a:p>
        </p:txBody>
      </p:sp>
      <p:sp>
        <p:nvSpPr>
          <p:cNvPr id="5" name="Rectangle 3"/>
          <p:cNvSpPr txBox="1">
            <a:spLocks noChangeArrowheads="1"/>
          </p:cNvSpPr>
          <p:nvPr/>
        </p:nvSpPr>
        <p:spPr bwMode="auto">
          <a:xfrm>
            <a:off x="4800600" y="5334000"/>
            <a:ext cx="4013200" cy="609600"/>
          </a:xfrm>
          <a:prstGeom prst="rect">
            <a:avLst/>
          </a:prstGeom>
          <a:noFill/>
          <a:ln w="9525">
            <a:noFill/>
            <a:miter lim="800000"/>
            <a:headEnd/>
            <a:tailEnd/>
          </a:ln>
          <a:effectLst/>
        </p:spPr>
        <p:txBody>
          <a:bodyPr anchor="b"/>
          <a:lstStyle/>
          <a:p>
            <a:pPr algn="ctr" eaLnBrk="1" hangingPunct="1">
              <a:spcBef>
                <a:spcPct val="20000"/>
              </a:spcBef>
              <a:buClr>
                <a:srgbClr val="000000"/>
              </a:buClr>
              <a:buSzPct val="50000"/>
              <a:buFont typeface="Wingdings" pitchFamily="2" charset="2"/>
              <a:buNone/>
              <a:defRPr/>
            </a:pPr>
            <a:r>
              <a:rPr lang="en-US" sz="2000" i="1" kern="0" dirty="0" smtClean="0">
                <a:solidFill>
                  <a:srgbClr val="800000"/>
                </a:solidFill>
                <a:latin typeface="+mn-lt"/>
              </a:rPr>
              <a:t>Questions &amp; Answer</a:t>
            </a:r>
            <a:endParaRPr lang="en-US" sz="2000" i="1" kern="0" dirty="0">
              <a:solidFill>
                <a:srgbClr val="800000"/>
              </a:solidFill>
              <a:latin typeface="+mn-lt"/>
            </a:endParaRPr>
          </a:p>
        </p:txBody>
      </p:sp>
    </p:spTree>
    <p:extLst>
      <p:ext uri="{BB962C8B-B14F-4D97-AF65-F5344CB8AC3E}">
        <p14:creationId xmlns="" xmlns:p14="http://schemas.microsoft.com/office/powerpoint/2010/main" val="1981994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of Fund Set-Up</a:t>
            </a:r>
          </a:p>
        </p:txBody>
      </p:sp>
      <p:sp>
        <p:nvSpPr>
          <p:cNvPr id="3" name="Content Placeholder 2"/>
          <p:cNvSpPr>
            <a:spLocks noGrp="1"/>
          </p:cNvSpPr>
          <p:nvPr>
            <p:ph idx="1"/>
          </p:nvPr>
        </p:nvSpPr>
        <p:spPr/>
        <p:txBody>
          <a:bodyPr>
            <a:normAutofit fontScale="92500" lnSpcReduction="10000"/>
          </a:bodyPr>
          <a:lstStyle/>
          <a:p>
            <a:pPr marL="514350" indent="-514350">
              <a:buSzPct val="100000"/>
              <a:buFont typeface="+mj-lt"/>
              <a:buAutoNum type="arabicPeriod"/>
            </a:pPr>
            <a:r>
              <a:rPr lang="en-US" dirty="0" smtClean="0"/>
              <a:t>Review </a:t>
            </a:r>
            <a:r>
              <a:rPr lang="en-US" dirty="0"/>
              <a:t>of budget and special reporting requirements.</a:t>
            </a:r>
          </a:p>
          <a:p>
            <a:pPr marL="514350" indent="-514350">
              <a:buSzPct val="100000"/>
              <a:buFont typeface="+mj-lt"/>
              <a:buAutoNum type="arabicPeriod"/>
            </a:pPr>
            <a:r>
              <a:rPr lang="en-US" dirty="0" smtClean="0"/>
              <a:t>Sponsored </a:t>
            </a:r>
            <a:r>
              <a:rPr lang="en-US" dirty="0"/>
              <a:t>Programs Accounting will set up a fund number based on the awarding agency.</a:t>
            </a:r>
          </a:p>
          <a:p>
            <a:pPr lvl="1"/>
            <a:r>
              <a:rPr lang="en-US" dirty="0"/>
              <a:t>3X0000-3X2999 and 36XXXX Federal</a:t>
            </a:r>
          </a:p>
          <a:p>
            <a:pPr lvl="1"/>
            <a:r>
              <a:rPr lang="en-US" dirty="0"/>
              <a:t>360000-363999  Federal</a:t>
            </a:r>
          </a:p>
          <a:p>
            <a:pPr lvl="1"/>
            <a:r>
              <a:rPr lang="en-US" dirty="0"/>
              <a:t>3X3000-3X4999  State and Local</a:t>
            </a:r>
          </a:p>
          <a:p>
            <a:pPr lvl="1"/>
            <a:r>
              <a:rPr lang="en-US" dirty="0"/>
              <a:t>3X5000-3X6999  Private</a:t>
            </a:r>
          </a:p>
          <a:p>
            <a:pPr lvl="1"/>
            <a:r>
              <a:rPr lang="en-US" dirty="0"/>
              <a:t>307XXX and 308XXX </a:t>
            </a:r>
            <a:r>
              <a:rPr lang="en-US" dirty="0" smtClean="0"/>
              <a:t>Scholarships</a:t>
            </a:r>
            <a:endParaRPr lang="en-US" dirty="0"/>
          </a:p>
        </p:txBody>
      </p:sp>
    </p:spTree>
    <p:extLst>
      <p:ext uri="{BB962C8B-B14F-4D97-AF65-F5344CB8AC3E}">
        <p14:creationId xmlns="" xmlns:p14="http://schemas.microsoft.com/office/powerpoint/2010/main" val="2012480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of Fund Set-Up</a:t>
            </a:r>
          </a:p>
        </p:txBody>
      </p:sp>
      <p:sp>
        <p:nvSpPr>
          <p:cNvPr id="3" name="Content Placeholder 2"/>
          <p:cNvSpPr>
            <a:spLocks noGrp="1"/>
          </p:cNvSpPr>
          <p:nvPr>
            <p:ph idx="1"/>
          </p:nvPr>
        </p:nvSpPr>
        <p:spPr/>
        <p:txBody>
          <a:bodyPr/>
          <a:lstStyle/>
          <a:p>
            <a:pPr marL="514350" indent="-514350">
              <a:buSzPct val="100000"/>
              <a:buFont typeface="+mj-lt"/>
              <a:buAutoNum type="arabicPeriod" startAt="3"/>
            </a:pPr>
            <a:r>
              <a:rPr lang="en-US" dirty="0" smtClean="0"/>
              <a:t>Send </a:t>
            </a:r>
            <a:r>
              <a:rPr lang="en-US" dirty="0"/>
              <a:t>email to PI and department contact person</a:t>
            </a:r>
          </a:p>
          <a:p>
            <a:pPr marL="514350" indent="-514350">
              <a:buSzPct val="100000"/>
              <a:buFont typeface="+mj-lt"/>
              <a:buAutoNum type="arabicPeriod" startAt="3"/>
            </a:pPr>
            <a:r>
              <a:rPr lang="en-US" dirty="0" smtClean="0"/>
              <a:t>Cost </a:t>
            </a:r>
            <a:r>
              <a:rPr lang="en-US" dirty="0"/>
              <a:t>share fund will be set up to correspond with the sponsor fund.  The fund will start with 8 and the last five digits will tie to the sponsor fund.</a:t>
            </a:r>
          </a:p>
          <a:p>
            <a:pPr marL="514350" indent="-514350">
              <a:buSzPct val="100000"/>
              <a:buFont typeface="+mj-lt"/>
              <a:buAutoNum type="arabicPeriod" startAt="3"/>
            </a:pPr>
            <a:r>
              <a:rPr lang="en-US" dirty="0" smtClean="0"/>
              <a:t>Load </a:t>
            </a:r>
            <a:r>
              <a:rPr lang="en-US" dirty="0"/>
              <a:t>sponsor budget and cost share budget to Banner</a:t>
            </a:r>
            <a:r>
              <a:rPr lang="en-US" dirty="0" smtClean="0"/>
              <a:t>.</a:t>
            </a:r>
            <a:endParaRPr lang="en-US" dirty="0"/>
          </a:p>
        </p:txBody>
      </p:sp>
    </p:spTree>
    <p:extLst>
      <p:ext uri="{BB962C8B-B14F-4D97-AF65-F5344CB8AC3E}">
        <p14:creationId xmlns="" xmlns:p14="http://schemas.microsoft.com/office/powerpoint/2010/main" val="1751896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Codes</a:t>
            </a:r>
            <a:endParaRPr lang="en-US"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3484212628"/>
              </p:ext>
            </p:extLst>
          </p:nvPr>
        </p:nvGraphicFramePr>
        <p:xfrm>
          <a:off x="1447800" y="2833686"/>
          <a:ext cx="6288087" cy="2652714"/>
        </p:xfrm>
        <a:graphic>
          <a:graphicData uri="http://schemas.openxmlformats.org/drawingml/2006/table">
            <a:tbl>
              <a:tblPr/>
              <a:tblGrid>
                <a:gridCol w="1387911"/>
                <a:gridCol w="2450088"/>
                <a:gridCol w="2450088"/>
              </a:tblGrid>
              <a:tr h="442119">
                <a:tc>
                  <a:txBody>
                    <a:bodyPr/>
                    <a:lstStyle/>
                    <a:p>
                      <a:pPr algn="ctr" fontAlgn="b"/>
                      <a:r>
                        <a:rPr lang="en-US" sz="2200" b="1" i="0" u="none" strike="noStrike">
                          <a:solidFill>
                            <a:srgbClr val="000000"/>
                          </a:solidFill>
                          <a:effectLst/>
                          <a:latin typeface="Calibri"/>
                        </a:rPr>
                        <a:t>MSU Unit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2200" b="1" i="0" u="none" strike="noStrike">
                          <a:solidFill>
                            <a:srgbClr val="000000"/>
                          </a:solidFill>
                          <a:effectLst/>
                          <a:latin typeface="Calibri"/>
                        </a:rPr>
                        <a:t>Sponsor Fund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2200" b="1" i="0" u="none" strike="noStrike">
                          <a:solidFill>
                            <a:srgbClr val="000000"/>
                          </a:solidFill>
                          <a:effectLst/>
                          <a:latin typeface="Calibri"/>
                        </a:rPr>
                        <a:t>Cost Share Fund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442119">
                <a:tc>
                  <a:txBody>
                    <a:bodyPr/>
                    <a:lstStyle/>
                    <a:p>
                      <a:pPr algn="ctr" fontAlgn="b"/>
                      <a:r>
                        <a:rPr lang="en-US" sz="2200" b="0" i="0" u="none" strike="noStrike">
                          <a:solidFill>
                            <a:srgbClr val="000000"/>
                          </a:solidFill>
                          <a:effectLst/>
                          <a:latin typeface="Calibri"/>
                        </a:rPr>
                        <a:t>MSU</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a:solidFill>
                            <a:srgbClr val="000000"/>
                          </a:solidFill>
                          <a:effectLst/>
                          <a:latin typeface="Calibri"/>
                        </a:rPr>
                        <a:t>30XXXX &amp; 36XXXX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a:solidFill>
                            <a:srgbClr val="000000"/>
                          </a:solidFill>
                          <a:effectLst/>
                          <a:latin typeface="Calibri"/>
                        </a:rPr>
                        <a:t>80XXXX &amp; 86XXXX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119">
                <a:tc>
                  <a:txBody>
                    <a:bodyPr/>
                    <a:lstStyle/>
                    <a:p>
                      <a:pPr algn="ctr" fontAlgn="b"/>
                      <a:r>
                        <a:rPr lang="en-US" sz="2200" b="0" i="0" u="none" strike="noStrike">
                          <a:solidFill>
                            <a:srgbClr val="000000"/>
                          </a:solidFill>
                          <a:effectLst/>
                          <a:latin typeface="Calibri"/>
                        </a:rPr>
                        <a:t>CVM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a:solidFill>
                            <a:srgbClr val="000000"/>
                          </a:solidFill>
                          <a:effectLst/>
                          <a:latin typeface="Calibri"/>
                        </a:rPr>
                        <a:t>31XXXX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a:solidFill>
                            <a:srgbClr val="000000"/>
                          </a:solidFill>
                          <a:effectLst/>
                          <a:latin typeface="Calibri"/>
                        </a:rPr>
                        <a:t>81XXXX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119">
                <a:tc>
                  <a:txBody>
                    <a:bodyPr/>
                    <a:lstStyle/>
                    <a:p>
                      <a:pPr algn="ctr" fontAlgn="b"/>
                      <a:r>
                        <a:rPr lang="en-US" sz="2200" b="0" i="0" u="none" strike="noStrike">
                          <a:solidFill>
                            <a:srgbClr val="000000"/>
                          </a:solidFill>
                          <a:effectLst/>
                          <a:latin typeface="Calibri"/>
                        </a:rPr>
                        <a:t>MAFES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a:solidFill>
                            <a:srgbClr val="000000"/>
                          </a:solidFill>
                          <a:effectLst/>
                          <a:latin typeface="Calibri"/>
                        </a:rPr>
                        <a:t>32XXXX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a:solidFill>
                            <a:srgbClr val="000000"/>
                          </a:solidFill>
                          <a:effectLst/>
                          <a:latin typeface="Calibri"/>
                        </a:rPr>
                        <a:t>82XXXX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119">
                <a:tc>
                  <a:txBody>
                    <a:bodyPr/>
                    <a:lstStyle/>
                    <a:p>
                      <a:pPr algn="ctr" fontAlgn="b"/>
                      <a:r>
                        <a:rPr lang="en-US" sz="2200" b="0" i="0" u="none" strike="noStrike">
                          <a:solidFill>
                            <a:srgbClr val="000000"/>
                          </a:solidFill>
                          <a:effectLst/>
                          <a:latin typeface="Calibri"/>
                        </a:rPr>
                        <a:t>FWRC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a:solidFill>
                            <a:srgbClr val="000000"/>
                          </a:solidFill>
                          <a:effectLst/>
                          <a:latin typeface="Calibri"/>
                        </a:rPr>
                        <a:t>33XXXX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a:solidFill>
                            <a:srgbClr val="000000"/>
                          </a:solidFill>
                          <a:effectLst/>
                          <a:latin typeface="Calibri"/>
                        </a:rPr>
                        <a:t>83XXXX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2119">
                <a:tc>
                  <a:txBody>
                    <a:bodyPr/>
                    <a:lstStyle/>
                    <a:p>
                      <a:pPr algn="ctr" fontAlgn="b"/>
                      <a:r>
                        <a:rPr lang="en-US" sz="2200" b="0" i="0" u="none" strike="noStrike">
                          <a:solidFill>
                            <a:srgbClr val="000000"/>
                          </a:solidFill>
                          <a:effectLst/>
                          <a:latin typeface="Calibri"/>
                        </a:rPr>
                        <a:t>MCES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a:solidFill>
                            <a:srgbClr val="000000"/>
                          </a:solidFill>
                          <a:effectLst/>
                          <a:latin typeface="Calibri"/>
                        </a:rPr>
                        <a:t>34XXXX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200" b="0" i="0" u="none" strike="noStrike" dirty="0">
                          <a:solidFill>
                            <a:srgbClr val="000000"/>
                          </a:solidFill>
                          <a:effectLst/>
                          <a:latin typeface="Calibri"/>
                        </a:rPr>
                        <a:t>84XXXX</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180921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a:t>
            </a: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690272505"/>
              </p:ext>
            </p:extLst>
          </p:nvPr>
        </p:nvGraphicFramePr>
        <p:xfrm>
          <a:off x="1828800" y="2447928"/>
          <a:ext cx="5216163" cy="3724272"/>
        </p:xfrm>
        <a:graphic>
          <a:graphicData uri="http://schemas.openxmlformats.org/drawingml/2006/table">
            <a:tbl>
              <a:tblPr/>
              <a:tblGrid>
                <a:gridCol w="1558322"/>
                <a:gridCol w="1707899"/>
                <a:gridCol w="1949942"/>
              </a:tblGrid>
              <a:tr h="310356">
                <a:tc>
                  <a:txBody>
                    <a:bodyPr/>
                    <a:lstStyle/>
                    <a:p>
                      <a:pPr algn="l" fontAlgn="b"/>
                      <a:endParaRPr lang="en-US" sz="1900" b="0" i="0" u="none" strike="noStrike">
                        <a:solidFill>
                          <a:srgbClr val="000000"/>
                        </a:solidFill>
                        <a:effectLst/>
                        <a:latin typeface="Calibri"/>
                      </a:endParaRPr>
                    </a:p>
                  </a:txBody>
                  <a:tcPr marL="8167" marR="8167" marT="8167"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900" b="1" i="0" u="none" strike="noStrike">
                          <a:solidFill>
                            <a:srgbClr val="000000"/>
                          </a:solidFill>
                          <a:effectLst/>
                          <a:latin typeface="Calibri"/>
                        </a:rPr>
                        <a:t>Sponsor Budget</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b"/>
                      <a:r>
                        <a:rPr lang="en-US" sz="1900" b="1" i="0" u="none" strike="noStrike">
                          <a:solidFill>
                            <a:srgbClr val="000000"/>
                          </a:solidFill>
                          <a:effectLst/>
                          <a:latin typeface="Calibri"/>
                        </a:rPr>
                        <a:t>Cost Share Budget</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r>
              <a:tr h="310356">
                <a:tc>
                  <a:txBody>
                    <a:bodyPr/>
                    <a:lstStyle/>
                    <a:p>
                      <a:pPr algn="l" fontAlgn="b"/>
                      <a:endParaRPr lang="en-US" sz="1900" b="0" i="0" u="none" strike="noStrike">
                        <a:solidFill>
                          <a:srgbClr val="000000"/>
                        </a:solidFill>
                        <a:effectLst/>
                        <a:latin typeface="Calibri"/>
                      </a:endParaRPr>
                    </a:p>
                  </a:txBody>
                  <a:tcPr marL="8167" marR="8167" marT="816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963634"/>
                          </a:solidFill>
                          <a:effectLst/>
                          <a:latin typeface="Calibri"/>
                        </a:rPr>
                        <a:t>3XXXXX</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963634"/>
                          </a:solidFill>
                          <a:effectLst/>
                          <a:latin typeface="Calibri"/>
                        </a:rPr>
                        <a:t>8XXXXX</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356">
                <a:tc>
                  <a:txBody>
                    <a:bodyPr/>
                    <a:lstStyle/>
                    <a:p>
                      <a:pPr algn="l" fontAlgn="b"/>
                      <a:r>
                        <a:rPr lang="en-US" sz="1900" b="1" i="0" u="none" strike="noStrike">
                          <a:solidFill>
                            <a:srgbClr val="000000"/>
                          </a:solidFill>
                          <a:effectLst/>
                          <a:latin typeface="Calibri"/>
                        </a:rPr>
                        <a:t>Category</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900" b="1" i="0" u="none" strike="noStrike">
                          <a:solidFill>
                            <a:srgbClr val="000000"/>
                          </a:solidFill>
                          <a:effectLst/>
                          <a:latin typeface="Calibri"/>
                        </a:rPr>
                        <a:t>Account</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900" b="1" i="0" u="none" strike="noStrike">
                          <a:solidFill>
                            <a:srgbClr val="000000"/>
                          </a:solidFill>
                          <a:effectLst/>
                          <a:latin typeface="Calibri"/>
                        </a:rPr>
                        <a:t>Account</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0356">
                <a:tc>
                  <a:txBody>
                    <a:bodyPr/>
                    <a:lstStyle/>
                    <a:p>
                      <a:pPr algn="l" fontAlgn="b"/>
                      <a:r>
                        <a:rPr lang="en-US" sz="1900" b="0" i="0" u="none" strike="noStrike">
                          <a:solidFill>
                            <a:srgbClr val="000000"/>
                          </a:solidFill>
                          <a:effectLst/>
                          <a:latin typeface="Calibri"/>
                        </a:rPr>
                        <a:t>Salaries</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401000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401000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356">
                <a:tc>
                  <a:txBody>
                    <a:bodyPr/>
                    <a:lstStyle/>
                    <a:p>
                      <a:pPr algn="l" fontAlgn="b"/>
                      <a:r>
                        <a:rPr lang="en-US" sz="1900" b="0" i="0" u="none" strike="noStrike">
                          <a:solidFill>
                            <a:srgbClr val="000000"/>
                          </a:solidFill>
                          <a:effectLst/>
                          <a:latin typeface="Calibri"/>
                        </a:rPr>
                        <a:t>Fringe Benefits</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403000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403000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356">
                <a:tc>
                  <a:txBody>
                    <a:bodyPr/>
                    <a:lstStyle/>
                    <a:p>
                      <a:pPr algn="l" fontAlgn="b"/>
                      <a:r>
                        <a:rPr lang="en-US" sz="1900" b="0" i="0" u="none" strike="noStrike">
                          <a:solidFill>
                            <a:srgbClr val="000000"/>
                          </a:solidFill>
                          <a:effectLst/>
                          <a:latin typeface="Calibri"/>
                        </a:rPr>
                        <a:t>Tuition</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403981</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403981</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356">
                <a:tc>
                  <a:txBody>
                    <a:bodyPr/>
                    <a:lstStyle/>
                    <a:p>
                      <a:pPr algn="l" fontAlgn="b"/>
                      <a:r>
                        <a:rPr lang="en-US" sz="1900" b="0" i="0" u="none" strike="noStrike">
                          <a:solidFill>
                            <a:srgbClr val="000000"/>
                          </a:solidFill>
                          <a:effectLst/>
                          <a:latin typeface="Calibri"/>
                        </a:rPr>
                        <a:t>Travel</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404000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404000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356">
                <a:tc>
                  <a:txBody>
                    <a:bodyPr/>
                    <a:lstStyle/>
                    <a:p>
                      <a:pPr algn="l" fontAlgn="b"/>
                      <a:r>
                        <a:rPr lang="en-US" sz="1900" b="0" i="0" u="none" strike="noStrike">
                          <a:solidFill>
                            <a:srgbClr val="000000"/>
                          </a:solidFill>
                          <a:effectLst/>
                          <a:latin typeface="Calibri"/>
                        </a:rPr>
                        <a:t>Contractual</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405000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405000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356">
                <a:tc>
                  <a:txBody>
                    <a:bodyPr/>
                    <a:lstStyle/>
                    <a:p>
                      <a:pPr algn="l" fontAlgn="b"/>
                      <a:r>
                        <a:rPr lang="en-US" sz="1900" b="0" i="0" u="none" strike="noStrike">
                          <a:solidFill>
                            <a:srgbClr val="000000"/>
                          </a:solidFill>
                          <a:effectLst/>
                          <a:latin typeface="Calibri"/>
                        </a:rPr>
                        <a:t>Subcontract</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405795</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 </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356">
                <a:tc>
                  <a:txBody>
                    <a:bodyPr/>
                    <a:lstStyle/>
                    <a:p>
                      <a:pPr algn="l" fontAlgn="b"/>
                      <a:r>
                        <a:rPr lang="en-US" sz="1900" b="0" i="0" u="none" strike="noStrike">
                          <a:solidFill>
                            <a:srgbClr val="000000"/>
                          </a:solidFill>
                          <a:effectLst/>
                          <a:latin typeface="Calibri"/>
                        </a:rPr>
                        <a:t>Commodities</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406000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406000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356">
                <a:tc>
                  <a:txBody>
                    <a:bodyPr/>
                    <a:lstStyle/>
                    <a:p>
                      <a:pPr algn="l" fontAlgn="b"/>
                      <a:r>
                        <a:rPr lang="en-US" sz="1900" b="0" i="0" u="none" strike="noStrike">
                          <a:solidFill>
                            <a:srgbClr val="000000"/>
                          </a:solidFill>
                          <a:effectLst/>
                          <a:latin typeface="Calibri"/>
                        </a:rPr>
                        <a:t>Equipment</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408000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408000</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0356">
                <a:tc>
                  <a:txBody>
                    <a:bodyPr/>
                    <a:lstStyle/>
                    <a:p>
                      <a:pPr algn="l" fontAlgn="b"/>
                      <a:r>
                        <a:rPr lang="en-US" sz="1900" b="0" i="0" u="none" strike="noStrike">
                          <a:solidFill>
                            <a:srgbClr val="000000"/>
                          </a:solidFill>
                          <a:effectLst/>
                          <a:latin typeface="Calibri"/>
                        </a:rPr>
                        <a:t>F&amp;A</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a:solidFill>
                            <a:srgbClr val="000000"/>
                          </a:solidFill>
                          <a:effectLst/>
                          <a:latin typeface="Calibri"/>
                        </a:rPr>
                        <a:t>4059XX</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900" b="0" i="0" u="none" strike="noStrike" dirty="0">
                          <a:solidFill>
                            <a:srgbClr val="000000"/>
                          </a:solidFill>
                          <a:effectLst/>
                          <a:latin typeface="Calibri"/>
                        </a:rPr>
                        <a:t> </a:t>
                      </a:r>
                    </a:p>
                  </a:txBody>
                  <a:tcPr marL="8167" marR="8167" marT="8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44838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Calculate F &amp; </a:t>
            </a:r>
            <a:r>
              <a:rPr lang="en-US" dirty="0" smtClean="0"/>
              <a:t>A – EXAMPLE </a:t>
            </a: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980606485"/>
              </p:ext>
            </p:extLst>
          </p:nvPr>
        </p:nvGraphicFramePr>
        <p:xfrm>
          <a:off x="1652283" y="2362201"/>
          <a:ext cx="6424917" cy="3724272"/>
        </p:xfrm>
        <a:graphic>
          <a:graphicData uri="http://schemas.openxmlformats.org/drawingml/2006/table">
            <a:tbl>
              <a:tblPr/>
              <a:tblGrid>
                <a:gridCol w="2765982"/>
                <a:gridCol w="1045410"/>
                <a:gridCol w="522705"/>
                <a:gridCol w="522705"/>
                <a:gridCol w="522705"/>
                <a:gridCol w="522705"/>
                <a:gridCol w="522705"/>
              </a:tblGrid>
              <a:tr h="310356">
                <a:tc>
                  <a:txBody>
                    <a:bodyPr/>
                    <a:lstStyle/>
                    <a:p>
                      <a:pPr algn="l" fontAlgn="b"/>
                      <a:r>
                        <a:rPr lang="en-US" sz="1900" b="0" i="0" u="none" strike="noStrike" dirty="0">
                          <a:solidFill>
                            <a:srgbClr val="000000"/>
                          </a:solidFill>
                          <a:effectLst/>
                          <a:latin typeface="Calibri"/>
                        </a:rPr>
                        <a:t>Total Cost</a:t>
                      </a:r>
                    </a:p>
                  </a:txBody>
                  <a:tcPr marL="8167" marR="8167" marT="8167" marB="0" anchor="b">
                    <a:lnL>
                      <a:noFill/>
                    </a:lnL>
                    <a:lnR>
                      <a:noFill/>
                    </a:lnR>
                    <a:lnT>
                      <a:noFill/>
                    </a:lnT>
                    <a:lnB>
                      <a:noFill/>
                    </a:lnB>
                  </a:tcPr>
                </a:tc>
                <a:tc>
                  <a:txBody>
                    <a:bodyPr/>
                    <a:lstStyle/>
                    <a:p>
                      <a:pPr algn="l" fontAlgn="b"/>
                      <a:r>
                        <a:rPr lang="en-US" sz="1900" b="0" i="0" u="none" strike="noStrike">
                          <a:solidFill>
                            <a:srgbClr val="000000"/>
                          </a:solidFill>
                          <a:effectLst/>
                          <a:latin typeface="Calibri"/>
                        </a:rPr>
                        <a:t>  453,000 </a:t>
                      </a: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r>
              <a:tr h="310356">
                <a:tc>
                  <a:txBody>
                    <a:bodyPr/>
                    <a:lstStyle/>
                    <a:p>
                      <a:pPr algn="l" fontAlgn="b"/>
                      <a:r>
                        <a:rPr lang="en-US" sz="1900" b="0" i="0" u="none" strike="noStrike">
                          <a:solidFill>
                            <a:srgbClr val="000000"/>
                          </a:solidFill>
                          <a:effectLst/>
                          <a:latin typeface="Calibri"/>
                        </a:rPr>
                        <a:t>Less Tuition &amp; Fees</a:t>
                      </a:r>
                    </a:p>
                  </a:txBody>
                  <a:tcPr marL="8167" marR="8167" marT="8167" marB="0" anchor="b">
                    <a:lnL>
                      <a:noFill/>
                    </a:lnL>
                    <a:lnR>
                      <a:noFill/>
                    </a:lnR>
                    <a:lnT>
                      <a:noFill/>
                    </a:lnT>
                    <a:lnB>
                      <a:noFill/>
                    </a:lnB>
                  </a:tcPr>
                </a:tc>
                <a:tc>
                  <a:txBody>
                    <a:bodyPr/>
                    <a:lstStyle/>
                    <a:p>
                      <a:pPr algn="l" fontAlgn="b"/>
                      <a:r>
                        <a:rPr lang="en-US" sz="1900" b="0" i="0" u="none" strike="noStrike">
                          <a:solidFill>
                            <a:srgbClr val="000000"/>
                          </a:solidFill>
                          <a:effectLst/>
                          <a:latin typeface="Calibri"/>
                        </a:rPr>
                        <a:t>    (3,000)</a:t>
                      </a: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r>
              <a:tr h="310356">
                <a:tc>
                  <a:txBody>
                    <a:bodyPr/>
                    <a:lstStyle/>
                    <a:p>
                      <a:pPr algn="l" fontAlgn="b"/>
                      <a:r>
                        <a:rPr lang="en-US" sz="1900" b="0" i="0" u="none" strike="noStrike">
                          <a:solidFill>
                            <a:srgbClr val="000000"/>
                          </a:solidFill>
                          <a:effectLst/>
                          <a:latin typeface="Calibri"/>
                        </a:rPr>
                        <a:t>Less Equipment</a:t>
                      </a:r>
                    </a:p>
                  </a:txBody>
                  <a:tcPr marL="8167" marR="8167" marT="8167" marB="0" anchor="b">
                    <a:lnL>
                      <a:noFill/>
                    </a:lnL>
                    <a:lnR>
                      <a:noFill/>
                    </a:lnR>
                    <a:lnT>
                      <a:noFill/>
                    </a:lnT>
                    <a:lnB>
                      <a:noFill/>
                    </a:lnB>
                  </a:tcPr>
                </a:tc>
                <a:tc>
                  <a:txBody>
                    <a:bodyPr/>
                    <a:lstStyle/>
                    <a:p>
                      <a:pPr algn="l" fontAlgn="b"/>
                      <a:r>
                        <a:rPr lang="en-US" sz="1900" b="0" i="0" u="none" strike="noStrike">
                          <a:solidFill>
                            <a:srgbClr val="000000"/>
                          </a:solidFill>
                          <a:effectLst/>
                          <a:latin typeface="Calibri"/>
                        </a:rPr>
                        <a:t>  (60,000)</a:t>
                      </a: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r>
              <a:tr h="310356">
                <a:tc>
                  <a:txBody>
                    <a:bodyPr/>
                    <a:lstStyle/>
                    <a:p>
                      <a:pPr algn="l" fontAlgn="b"/>
                      <a:r>
                        <a:rPr lang="en-US" sz="1900" b="0" i="0" u="none" strike="noStrike">
                          <a:solidFill>
                            <a:srgbClr val="000000"/>
                          </a:solidFill>
                          <a:effectLst/>
                          <a:latin typeface="Calibri"/>
                        </a:rPr>
                        <a:t>1st $25K on Subcontract</a:t>
                      </a:r>
                    </a:p>
                  </a:txBody>
                  <a:tcPr marL="8167" marR="8167" marT="8167" marB="0" anchor="b">
                    <a:lnL>
                      <a:noFill/>
                    </a:lnL>
                    <a:lnR>
                      <a:noFill/>
                    </a:lnR>
                    <a:lnT>
                      <a:noFill/>
                    </a:lnT>
                    <a:lnB>
                      <a:noFill/>
                    </a:lnB>
                  </a:tcPr>
                </a:tc>
                <a:tc>
                  <a:txBody>
                    <a:bodyPr/>
                    <a:lstStyle/>
                    <a:p>
                      <a:pPr algn="l" fontAlgn="b"/>
                      <a:r>
                        <a:rPr lang="en-US" sz="1900" b="0" i="0" u="none" strike="noStrike">
                          <a:solidFill>
                            <a:srgbClr val="000000"/>
                          </a:solidFill>
                          <a:effectLst/>
                          <a:latin typeface="Calibri"/>
                        </a:rPr>
                        <a:t>    25,000 </a:t>
                      </a:r>
                    </a:p>
                  </a:txBody>
                  <a:tcPr marL="8167" marR="8167" marT="816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r>
              <a:tr h="310356">
                <a:tc>
                  <a:txBody>
                    <a:bodyPr/>
                    <a:lstStyle/>
                    <a:p>
                      <a:pPr algn="l" fontAlgn="b"/>
                      <a:r>
                        <a:rPr lang="en-US" sz="1900" b="1" i="0" u="none" strike="noStrike">
                          <a:solidFill>
                            <a:srgbClr val="000000"/>
                          </a:solidFill>
                          <a:effectLst/>
                          <a:latin typeface="Calibri"/>
                        </a:rPr>
                        <a:t>Modified Total Direct Cost</a:t>
                      </a:r>
                    </a:p>
                  </a:txBody>
                  <a:tcPr marL="8167" marR="8167" marT="8167" marB="0" anchor="b">
                    <a:lnL>
                      <a:noFill/>
                    </a:lnL>
                    <a:lnR>
                      <a:noFill/>
                    </a:lnR>
                    <a:lnT>
                      <a:noFill/>
                    </a:lnT>
                    <a:lnB>
                      <a:noFill/>
                    </a:lnB>
                  </a:tcPr>
                </a:tc>
                <a:tc>
                  <a:txBody>
                    <a:bodyPr/>
                    <a:lstStyle/>
                    <a:p>
                      <a:pPr algn="l" fontAlgn="b"/>
                      <a:r>
                        <a:rPr lang="en-US" sz="1900" b="1" i="0" u="none" strike="noStrike">
                          <a:solidFill>
                            <a:srgbClr val="000000"/>
                          </a:solidFill>
                          <a:effectLst/>
                          <a:latin typeface="Calibri"/>
                        </a:rPr>
                        <a:t>  415,000 </a:t>
                      </a:r>
                    </a:p>
                  </a:txBody>
                  <a:tcPr marL="8167" marR="8167" marT="816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r>
              <a:tr h="310356">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r>
              <a:tr h="310356">
                <a:tc>
                  <a:txBody>
                    <a:bodyPr/>
                    <a:lstStyle/>
                    <a:p>
                      <a:pPr algn="l" fontAlgn="b"/>
                      <a:r>
                        <a:rPr lang="en-US" sz="1900" b="0" i="0" u="none" strike="noStrike" dirty="0">
                          <a:solidFill>
                            <a:srgbClr val="000000"/>
                          </a:solidFill>
                          <a:effectLst/>
                          <a:latin typeface="Calibri"/>
                        </a:rPr>
                        <a:t>Multiply by F&amp;A Rate</a:t>
                      </a:r>
                    </a:p>
                  </a:txBody>
                  <a:tcPr marL="8167" marR="8167" marT="8167" marB="0" anchor="b">
                    <a:lnL>
                      <a:noFill/>
                    </a:lnL>
                    <a:lnR>
                      <a:noFill/>
                    </a:lnR>
                    <a:lnT>
                      <a:noFill/>
                    </a:lnT>
                    <a:lnB>
                      <a:noFill/>
                    </a:lnB>
                  </a:tcPr>
                </a:tc>
                <a:tc>
                  <a:txBody>
                    <a:bodyPr/>
                    <a:lstStyle/>
                    <a:p>
                      <a:pPr algn="r" fontAlgn="b"/>
                      <a:r>
                        <a:rPr lang="en-US" sz="1900" b="0" i="0" u="none" strike="noStrike">
                          <a:solidFill>
                            <a:srgbClr val="000000"/>
                          </a:solidFill>
                          <a:effectLst/>
                          <a:latin typeface="Calibri"/>
                        </a:rPr>
                        <a:t>44%</a:t>
                      </a: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r>
              <a:tr h="310356">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r>
              <a:tr h="310356">
                <a:tc>
                  <a:txBody>
                    <a:bodyPr/>
                    <a:lstStyle/>
                    <a:p>
                      <a:pPr algn="l" fontAlgn="b"/>
                      <a:r>
                        <a:rPr lang="en-US" sz="1900" b="1" i="0" u="none" strike="noStrike">
                          <a:solidFill>
                            <a:srgbClr val="000000"/>
                          </a:solidFill>
                          <a:effectLst/>
                          <a:latin typeface="Calibri"/>
                        </a:rPr>
                        <a:t>F&amp;A Costs</a:t>
                      </a:r>
                    </a:p>
                  </a:txBody>
                  <a:tcPr marL="8167" marR="8167" marT="8167" marB="0" anchor="b">
                    <a:lnL>
                      <a:noFill/>
                    </a:lnL>
                    <a:lnR>
                      <a:noFill/>
                    </a:lnR>
                    <a:lnT>
                      <a:noFill/>
                    </a:lnT>
                    <a:lnB>
                      <a:noFill/>
                    </a:lnB>
                  </a:tcPr>
                </a:tc>
                <a:tc>
                  <a:txBody>
                    <a:bodyPr/>
                    <a:lstStyle/>
                    <a:p>
                      <a:pPr algn="l" fontAlgn="b"/>
                      <a:r>
                        <a:rPr lang="en-US" sz="1900" b="1" i="0" u="none" strike="noStrike">
                          <a:solidFill>
                            <a:srgbClr val="000000"/>
                          </a:solidFill>
                          <a:effectLst/>
                          <a:latin typeface="Calibri"/>
                        </a:rPr>
                        <a:t>  182,600 </a:t>
                      </a: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r>
              <a:tr h="310356">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c>
                  <a:txBody>
                    <a:bodyPr/>
                    <a:lstStyle/>
                    <a:p>
                      <a:pPr algn="l" fontAlgn="b"/>
                      <a:endParaRPr lang="en-US" sz="1900" b="0" i="0" u="none" strike="noStrike">
                        <a:solidFill>
                          <a:srgbClr val="000000"/>
                        </a:solidFill>
                        <a:effectLst/>
                        <a:latin typeface="Calibri"/>
                      </a:endParaRPr>
                    </a:p>
                  </a:txBody>
                  <a:tcPr marL="8167" marR="8167" marT="8167" marB="0" anchor="b">
                    <a:lnL>
                      <a:noFill/>
                    </a:lnL>
                    <a:lnR>
                      <a:noFill/>
                    </a:lnR>
                    <a:lnT>
                      <a:noFill/>
                    </a:lnT>
                    <a:lnB>
                      <a:noFill/>
                    </a:lnB>
                  </a:tcPr>
                </a:tc>
              </a:tr>
              <a:tr h="310356">
                <a:tc gridSpan="7">
                  <a:txBody>
                    <a:bodyPr/>
                    <a:lstStyle/>
                    <a:p>
                      <a:pPr algn="l" fontAlgn="b"/>
                      <a:r>
                        <a:rPr lang="en-US" sz="1900" b="1" i="1" u="none" strike="noStrike">
                          <a:solidFill>
                            <a:srgbClr val="963634"/>
                          </a:solidFill>
                          <a:effectLst/>
                          <a:latin typeface="Calibri"/>
                        </a:rPr>
                        <a:t>Please Note:</a:t>
                      </a:r>
                      <a:r>
                        <a:rPr lang="en-US" sz="1900" b="0" i="1" u="none" strike="noStrike">
                          <a:solidFill>
                            <a:srgbClr val="963634"/>
                          </a:solidFill>
                          <a:effectLst/>
                          <a:latin typeface="Calibri"/>
                        </a:rPr>
                        <a:t> There May be other costs that should be excluded.</a:t>
                      </a:r>
                    </a:p>
                  </a:txBody>
                  <a:tcPr marL="8167" marR="8167" marT="816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0356">
                <a:tc gridSpan="7">
                  <a:txBody>
                    <a:bodyPr/>
                    <a:lstStyle/>
                    <a:p>
                      <a:pPr algn="l" fontAlgn="b"/>
                      <a:r>
                        <a:rPr lang="en-US" sz="1900" b="0" i="1" u="none" strike="noStrike" dirty="0">
                          <a:solidFill>
                            <a:srgbClr val="963634"/>
                          </a:solidFill>
                          <a:effectLst/>
                          <a:latin typeface="Calibri"/>
                        </a:rPr>
                        <a:t>This will be dictated by the sponsor.</a:t>
                      </a:r>
                    </a:p>
                  </a:txBody>
                  <a:tcPr marL="8167" marR="8167" marT="816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 xmlns:p14="http://schemas.microsoft.com/office/powerpoint/2010/main" val="2208604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Indirect Cost Rates</a:t>
            </a:r>
          </a:p>
        </p:txBody>
      </p:sp>
      <p:sp>
        <p:nvSpPr>
          <p:cNvPr id="3" name="Content Placeholder 2"/>
          <p:cNvSpPr>
            <a:spLocks noGrp="1"/>
          </p:cNvSpPr>
          <p:nvPr>
            <p:ph idx="1"/>
          </p:nvPr>
        </p:nvSpPr>
        <p:spPr/>
        <p:txBody>
          <a:bodyPr>
            <a:normAutofit fontScale="92500" lnSpcReduction="20000"/>
          </a:bodyPr>
          <a:lstStyle/>
          <a:p>
            <a:r>
              <a:rPr lang="en-US" dirty="0"/>
              <a:t>Cost Reimbursable Funds	</a:t>
            </a:r>
          </a:p>
          <a:p>
            <a:pPr lvl="1"/>
            <a:r>
              <a:rPr lang="en-US" dirty="0"/>
              <a:t>Indirect will be calculated on actual expenditures</a:t>
            </a:r>
          </a:p>
          <a:p>
            <a:r>
              <a:rPr lang="en-US" dirty="0"/>
              <a:t>Fixed Price Funds</a:t>
            </a:r>
          </a:p>
          <a:p>
            <a:pPr lvl="1"/>
            <a:r>
              <a:rPr lang="en-US" dirty="0"/>
              <a:t>Indirect will be posted for the budgeted amount if all funds are received.</a:t>
            </a:r>
          </a:p>
          <a:p>
            <a:r>
              <a:rPr lang="en-US" dirty="0"/>
              <a:t>See Indirect Cost Rates</a:t>
            </a:r>
          </a:p>
          <a:p>
            <a:pPr lvl="1"/>
            <a:r>
              <a:rPr lang="en-US" dirty="0"/>
              <a:t>http://www.controller.msstate.edu/docs/FArate_fy2008.pdf</a:t>
            </a:r>
          </a:p>
          <a:p>
            <a:r>
              <a:rPr lang="en-US" dirty="0"/>
              <a:t>Important</a:t>
            </a:r>
          </a:p>
          <a:p>
            <a:pPr lvl="1"/>
            <a:r>
              <a:rPr lang="en-US" dirty="0"/>
              <a:t>Be sure to use the Indirect Rate that corresponds to the activity</a:t>
            </a:r>
            <a:r>
              <a:rPr lang="en-US" dirty="0" smtClean="0"/>
              <a:t>.</a:t>
            </a:r>
            <a:endParaRPr lang="en-US" dirty="0"/>
          </a:p>
        </p:txBody>
      </p:sp>
    </p:spTree>
    <p:extLst>
      <p:ext uri="{BB962C8B-B14F-4D97-AF65-F5344CB8AC3E}">
        <p14:creationId xmlns="" xmlns:p14="http://schemas.microsoft.com/office/powerpoint/2010/main" val="1954594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Invoicing Requirements</a:t>
            </a:r>
          </a:p>
        </p:txBody>
      </p:sp>
      <p:sp>
        <p:nvSpPr>
          <p:cNvPr id="3" name="Content Placeholder 2"/>
          <p:cNvSpPr>
            <a:spLocks noGrp="1"/>
          </p:cNvSpPr>
          <p:nvPr>
            <p:ph idx="1"/>
          </p:nvPr>
        </p:nvSpPr>
        <p:spPr/>
        <p:txBody>
          <a:bodyPr/>
          <a:lstStyle/>
          <a:p>
            <a:r>
              <a:rPr lang="en-US" dirty="0" smtClean="0"/>
              <a:t>Sponsored </a:t>
            </a:r>
            <a:r>
              <a:rPr lang="en-US" dirty="0"/>
              <a:t>Programs Accounting will invoice the sponsor based on the terms in the award.</a:t>
            </a:r>
          </a:p>
          <a:p>
            <a:r>
              <a:rPr lang="en-US" dirty="0" smtClean="0"/>
              <a:t>A </a:t>
            </a:r>
            <a:r>
              <a:rPr lang="en-US" dirty="0"/>
              <a:t>copy will be sent to the department for their information.</a:t>
            </a:r>
          </a:p>
          <a:p>
            <a:r>
              <a:rPr lang="en-US" dirty="0" smtClean="0"/>
              <a:t>Second </a:t>
            </a:r>
            <a:r>
              <a:rPr lang="en-US" dirty="0"/>
              <a:t>Notices will be sent after 45 days </a:t>
            </a:r>
            <a:r>
              <a:rPr lang="en-US" dirty="0" smtClean="0"/>
              <a:t>past </a:t>
            </a:r>
            <a:r>
              <a:rPr lang="en-US" dirty="0"/>
              <a:t>due.  A copy will be sent to the department for their information</a:t>
            </a:r>
            <a:r>
              <a:rPr lang="en-US" dirty="0" smtClean="0"/>
              <a:t>.</a:t>
            </a:r>
            <a:endParaRPr lang="en-US" dirty="0"/>
          </a:p>
        </p:txBody>
      </p:sp>
    </p:spTree>
    <p:extLst>
      <p:ext uri="{BB962C8B-B14F-4D97-AF65-F5344CB8AC3E}">
        <p14:creationId xmlns="" xmlns:p14="http://schemas.microsoft.com/office/powerpoint/2010/main" val="1988729124"/>
      </p:ext>
    </p:extLst>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2823</TotalTime>
  <Words>1115</Words>
  <Application>Microsoft Office PowerPoint</Application>
  <PresentationFormat>On-screen Show (4:3)</PresentationFormat>
  <Paragraphs>163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Capsules</vt:lpstr>
      <vt:lpstr>Sponsored Programs Accounting</vt:lpstr>
      <vt:lpstr>Contact Information</vt:lpstr>
      <vt:lpstr>Process of Fund Set-Up</vt:lpstr>
      <vt:lpstr>Process of Fund Set-Up</vt:lpstr>
      <vt:lpstr>Fund Codes</vt:lpstr>
      <vt:lpstr>Budget</vt:lpstr>
      <vt:lpstr>Calculate F &amp; A – EXAMPLE </vt:lpstr>
      <vt:lpstr>Indirect Cost Rates</vt:lpstr>
      <vt:lpstr>Invoicing Requirements</vt:lpstr>
      <vt:lpstr>Cost Share / Match</vt:lpstr>
      <vt:lpstr>Reconciliation and Project  Close-Out</vt:lpstr>
      <vt:lpstr>Fixed Price and Residual Balance Policy</vt:lpstr>
      <vt:lpstr>Cost Transfers</vt:lpstr>
      <vt:lpstr>Internal Budget Revisions</vt:lpstr>
      <vt:lpstr>Time and Effort Report</vt:lpstr>
      <vt:lpstr>Non-Sufficient Funds Queue</vt:lpstr>
      <vt:lpstr>How to read the Monthly Ledger Report</vt:lpstr>
      <vt:lpstr>ARRA FUNDS</vt:lpstr>
      <vt:lpstr>ARRA FUNDS</vt:lpstr>
      <vt:lpstr>Coming Soon…</vt:lpstr>
      <vt:lpstr>Sponsored Programs Accounting</vt:lpstr>
    </vt:vector>
  </TitlesOfParts>
  <Company>Mississippi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Kevin Edelblute</dc:creator>
  <cp:lastModifiedBy>None</cp:lastModifiedBy>
  <cp:revision>272</cp:revision>
  <cp:lastPrinted>2012-02-24T14:15:39Z</cp:lastPrinted>
  <dcterms:created xsi:type="dcterms:W3CDTF">2009-03-13T19:10:04Z</dcterms:created>
  <dcterms:modified xsi:type="dcterms:W3CDTF">2012-02-27T14:22:30Z</dcterms:modified>
</cp:coreProperties>
</file>