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EFC0EB-6098-4718-8206-9B5608A3F056}"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FC0EB-6098-4718-8206-9B5608A3F056}"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FC0EB-6098-4718-8206-9B5608A3F056}"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EFC0EB-6098-4718-8206-9B5608A3F056}"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EFC0EB-6098-4718-8206-9B5608A3F056}"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EFC0EB-6098-4718-8206-9B5608A3F056}" type="datetimeFigureOut">
              <a:rPr lang="en-US" smtClean="0"/>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EFC0EB-6098-4718-8206-9B5608A3F056}" type="datetimeFigureOut">
              <a:rPr lang="en-US" smtClean="0"/>
              <a:t>11/16/2012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EFC0EB-6098-4718-8206-9B5608A3F056}" type="datetimeFigureOut">
              <a:rPr lang="en-US" smtClean="0"/>
              <a:t>11/16/2012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FC0EB-6098-4718-8206-9B5608A3F056}" type="datetimeFigureOut">
              <a:rPr lang="en-US" smtClean="0"/>
              <a:t>11/16/2012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FC0EB-6098-4718-8206-9B5608A3F056}" type="datetimeFigureOut">
              <a:rPr lang="en-US" smtClean="0"/>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FC0EB-6098-4718-8206-9B5608A3F056}" type="datetimeFigureOut">
              <a:rPr lang="en-US" smtClean="0"/>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9C34A-E32A-4331-AE3A-24AA09ABA84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FC0EB-6098-4718-8206-9B5608A3F056}" type="datetimeFigureOut">
              <a:rPr lang="en-US" smtClean="0"/>
              <a:t>11/16/2012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9C34A-E32A-4331-AE3A-24AA09ABA84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Preparing for External Audit</a:t>
            </a:r>
            <a:endParaRPr lang="en-US" dirty="0"/>
          </a:p>
        </p:txBody>
      </p:sp>
      <p:sp>
        <p:nvSpPr>
          <p:cNvPr id="3" name="Subtitle 2"/>
          <p:cNvSpPr>
            <a:spLocks noGrp="1"/>
          </p:cNvSpPr>
          <p:nvPr>
            <p:ph type="subTitle" idx="1"/>
          </p:nvPr>
        </p:nvSpPr>
        <p:spPr/>
        <p:txBody>
          <a:bodyPr/>
          <a:lstStyle/>
          <a:p>
            <a:r>
              <a:rPr lang="en-US" b="1" dirty="0" smtClean="0">
                <a:solidFill>
                  <a:schemeClr val="tx1"/>
                </a:solidFill>
              </a:rPr>
              <a:t>Presented by </a:t>
            </a:r>
          </a:p>
          <a:p>
            <a:r>
              <a:rPr lang="en-US" b="1" dirty="0" smtClean="0">
                <a:solidFill>
                  <a:schemeClr val="tx1"/>
                </a:solidFill>
              </a:rPr>
              <a:t>Sponsored Programs Accounting</a:t>
            </a:r>
          </a:p>
          <a:p>
            <a:r>
              <a:rPr lang="en-US" b="1" dirty="0" smtClean="0">
                <a:solidFill>
                  <a:schemeClr val="tx1"/>
                </a:solidFill>
              </a:rPr>
              <a:t>2012</a:t>
            </a:r>
          </a:p>
          <a:p>
            <a:endParaRPr lang="en-US" b="1" dirty="0">
              <a:solidFill>
                <a:schemeClr val="tx1"/>
              </a:solidFill>
            </a:endParaRPr>
          </a:p>
          <a:p>
            <a:endParaRPr lang="en-US" b="1" dirty="0" smtClean="0">
              <a:solidFill>
                <a:schemeClr val="tx1"/>
              </a:solidFill>
            </a:endParaRPr>
          </a:p>
          <a:p>
            <a:endParaRPr 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to do if contacted by agency for an audit?</a:t>
            </a:r>
            <a:endParaRPr lang="en-US" dirty="0"/>
          </a:p>
        </p:txBody>
      </p:sp>
      <p:sp>
        <p:nvSpPr>
          <p:cNvPr id="3" name="Content Placeholder 2"/>
          <p:cNvSpPr>
            <a:spLocks noGrp="1"/>
          </p:cNvSpPr>
          <p:nvPr>
            <p:ph idx="1"/>
          </p:nvPr>
        </p:nvSpPr>
        <p:spPr/>
        <p:txBody>
          <a:bodyPr/>
          <a:lstStyle/>
          <a:p>
            <a:r>
              <a:rPr lang="en-US" dirty="0" smtClean="0"/>
              <a:t>Notify the Assistant Controller in Sponsored Programs Accounting and your Sponsored Programs Administrator</a:t>
            </a:r>
          </a:p>
          <a:p>
            <a:r>
              <a:rPr lang="en-US" dirty="0" smtClean="0"/>
              <a:t>Once a date has been set for the audit, an entrance meeting will be established.</a:t>
            </a:r>
          </a:p>
          <a:p>
            <a:r>
              <a:rPr lang="en-US" dirty="0" smtClean="0"/>
              <a:t>Auditors will be provided a detailed list of your expenditures for the time period to be audited.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8229600" cy="5745163"/>
          </a:xfrm>
        </p:spPr>
        <p:txBody>
          <a:bodyPr/>
          <a:lstStyle/>
          <a:p>
            <a:r>
              <a:rPr lang="en-US" dirty="0" smtClean="0"/>
              <a:t>Once the auditor, has selected the documents and employees to review, you will be asked to provide back up as necessary.  </a:t>
            </a:r>
          </a:p>
          <a:p>
            <a:r>
              <a:rPr lang="en-US" dirty="0" smtClean="0"/>
              <a:t>Sponsored Programs Accounting will have Procurement, Accounts Payable, and Travel  pull the back up, but if necessary will contact the department for assistance.</a:t>
            </a:r>
          </a:p>
          <a:p>
            <a:r>
              <a:rPr lang="en-US" dirty="0" smtClean="0"/>
              <a:t>You may be asked to explain why a charge is allowable on the project.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Assume the Project will be Audited</a:t>
            </a:r>
            <a:endParaRPr lang="en-US" dirty="0"/>
          </a:p>
        </p:txBody>
      </p:sp>
      <p:sp>
        <p:nvSpPr>
          <p:cNvPr id="3" name="Content Placeholder 2"/>
          <p:cNvSpPr>
            <a:spLocks noGrp="1"/>
          </p:cNvSpPr>
          <p:nvPr>
            <p:ph idx="1"/>
          </p:nvPr>
        </p:nvSpPr>
        <p:spPr/>
        <p:txBody>
          <a:bodyPr>
            <a:normAutofit lnSpcReduction="10000"/>
          </a:bodyPr>
          <a:lstStyle/>
          <a:p>
            <a:r>
              <a:rPr lang="en-US" dirty="0" smtClean="0"/>
              <a:t>Only incur expenditures during the time period of the award.</a:t>
            </a:r>
          </a:p>
          <a:p>
            <a:r>
              <a:rPr lang="en-US" dirty="0" smtClean="0"/>
              <a:t>Post expenditures to the fund that are allowable, allocable and reasonable.</a:t>
            </a:r>
          </a:p>
          <a:p>
            <a:r>
              <a:rPr lang="en-US" dirty="0" smtClean="0"/>
              <a:t>Follow university policies for travel and procurement, to include the Consultant Policy</a:t>
            </a:r>
          </a:p>
          <a:p>
            <a:r>
              <a:rPr lang="en-US" dirty="0" smtClean="0"/>
              <a:t>Time and Effort report returned by the deadline and the employees charged to the award are in the approved budget.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8229600" cy="5821363"/>
          </a:xfrm>
        </p:spPr>
        <p:txBody>
          <a:bodyPr>
            <a:normAutofit/>
          </a:bodyPr>
          <a:lstStyle/>
          <a:p>
            <a:r>
              <a:rPr lang="en-US" dirty="0" smtClean="0"/>
              <a:t>For procurement card charges, it is a good practice to document the PI’s approval and purpose of the charge</a:t>
            </a:r>
          </a:p>
          <a:p>
            <a:r>
              <a:rPr lang="en-US" dirty="0" smtClean="0"/>
              <a:t>For equipment charges, needs to be specifically budgeted in the award document.  If you determine you need additional equipment or the item has changed, talk with your SPA administrator or SPA accountant to determine if agency approval is necessary.</a:t>
            </a:r>
          </a:p>
          <a:p>
            <a:r>
              <a:rPr lang="en-US" dirty="0" smtClean="0"/>
              <a:t>Subcontract – invoices from the subcontractor need PI approval, so make sure this is evident.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MSU Cost share, </a:t>
            </a:r>
            <a:r>
              <a:rPr lang="en-US" dirty="0" err="1" smtClean="0"/>
              <a:t>Inkind</a:t>
            </a:r>
            <a:r>
              <a:rPr lang="en-US" dirty="0" smtClean="0"/>
              <a:t> and Third-Party</a:t>
            </a:r>
            <a:endParaRPr lang="en-US" dirty="0"/>
          </a:p>
        </p:txBody>
      </p:sp>
      <p:sp>
        <p:nvSpPr>
          <p:cNvPr id="3" name="Content Placeholder 2"/>
          <p:cNvSpPr>
            <a:spLocks noGrp="1"/>
          </p:cNvSpPr>
          <p:nvPr>
            <p:ph idx="1"/>
          </p:nvPr>
        </p:nvSpPr>
        <p:spPr/>
        <p:txBody>
          <a:bodyPr>
            <a:normAutofit lnSpcReduction="10000"/>
          </a:bodyPr>
          <a:lstStyle/>
          <a:p>
            <a:r>
              <a:rPr lang="en-US" dirty="0" smtClean="0"/>
              <a:t>MSU cost share should be posted to the companion cost share fund that is set up by Sponsored Programs Accounting.</a:t>
            </a:r>
          </a:p>
          <a:p>
            <a:r>
              <a:rPr lang="en-US" dirty="0" smtClean="0"/>
              <a:t>In-kind and Third-Party cost share should be well documented and provided to Sponsored Programs Accounting to include in the invoices and reports to the sponsor.   It needs to be after the fact reporting on the cost that were actually incurred by the Third-Party.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Document,Document,Document</a:t>
            </a:r>
            <a:endParaRPr lang="en-US" dirty="0"/>
          </a:p>
        </p:txBody>
      </p:sp>
      <p:sp>
        <p:nvSpPr>
          <p:cNvPr id="7" name="Content Placeholder 6"/>
          <p:cNvSpPr>
            <a:spLocks noGrp="1"/>
          </p:cNvSpPr>
          <p:nvPr>
            <p:ph idx="1"/>
          </p:nvPr>
        </p:nvSpPr>
        <p:spPr/>
        <p:txBody>
          <a:bodyPr/>
          <a:lstStyle/>
          <a:p>
            <a:r>
              <a:rPr lang="en-US" dirty="0" smtClean="0"/>
              <a:t>It is important to document the charges on your restricted funds, especially the federally funded projects.  </a:t>
            </a:r>
          </a:p>
          <a:p>
            <a:r>
              <a:rPr lang="en-US" dirty="0" smtClean="0"/>
              <a:t>The expenditure should meet the </a:t>
            </a:r>
            <a:r>
              <a:rPr lang="en-US" dirty="0" err="1" smtClean="0"/>
              <a:t>allowability</a:t>
            </a:r>
            <a:r>
              <a:rPr lang="en-US" dirty="0" smtClean="0"/>
              <a:t> of cost factors of A-21 -  reasonable, allocable, and consistent treatment.  The backup documentation should be able to satisfy the requirements of an allowable charge.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a:buNone/>
            </a:pPr>
            <a:r>
              <a:rPr lang="en-US" dirty="0" smtClean="0"/>
              <a:t>Sponsored Programs Accounting</a:t>
            </a:r>
          </a:p>
          <a:p>
            <a:pPr>
              <a:buNone/>
            </a:pPr>
            <a:r>
              <a:rPr lang="en-US" dirty="0" smtClean="0"/>
              <a:t>Denise Peeples</a:t>
            </a:r>
          </a:p>
          <a:p>
            <a:pPr>
              <a:buNone/>
            </a:pPr>
            <a:r>
              <a:rPr lang="en-US" dirty="0" smtClean="0"/>
              <a:t>Assistant Controller for Sponsored Programs</a:t>
            </a:r>
          </a:p>
          <a:p>
            <a:pPr>
              <a:buNone/>
            </a:pPr>
            <a:r>
              <a:rPr lang="en-US" dirty="0" smtClean="0"/>
              <a:t>Phone – 662-325-1937</a:t>
            </a:r>
          </a:p>
          <a:p>
            <a:pPr>
              <a:buNone/>
            </a:pPr>
            <a:r>
              <a:rPr lang="en-US" dirty="0" smtClean="0"/>
              <a:t>Email -  denisep@controller.msstate.edu</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424</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Preparing for External Audit</vt:lpstr>
      <vt:lpstr>What to do if contacted by agency for an audit?</vt:lpstr>
      <vt:lpstr>PowerPoint Presentation</vt:lpstr>
      <vt:lpstr>Assume the Project will be Audited</vt:lpstr>
      <vt:lpstr>PowerPoint Presentation</vt:lpstr>
      <vt:lpstr>MSU Cost share, Inkind and Third-Party</vt:lpstr>
      <vt:lpstr>Document,Document,Document</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External Audit</dc:title>
  <dc:creator>None</dc:creator>
  <cp:lastModifiedBy>Cindy Wall</cp:lastModifiedBy>
  <cp:revision>8</cp:revision>
  <dcterms:created xsi:type="dcterms:W3CDTF">2012-10-17T19:52:02Z</dcterms:created>
  <dcterms:modified xsi:type="dcterms:W3CDTF">2012-11-16T17:01:19Z</dcterms:modified>
</cp:coreProperties>
</file>